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78" r:id="rId4"/>
    <p:sldId id="276" r:id="rId5"/>
    <p:sldId id="279" r:id="rId6"/>
    <p:sldId id="275" r:id="rId7"/>
    <p:sldId id="283" r:id="rId8"/>
    <p:sldId id="282" r:id="rId9"/>
    <p:sldId id="292" r:id="rId10"/>
    <p:sldId id="287" r:id="rId11"/>
    <p:sldId id="290" r:id="rId12"/>
    <p:sldId id="267" r:id="rId13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12" y="9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160" b="1" i="0" u="none" strike="noStrike" kern="1200" baseline="0">
                <a:solidFill>
                  <a:srgbClr val="000000"/>
                </a:solidFill>
                <a:latin typeface="Calibri"/>
              </a:defRPr>
            </a:pPr>
            <a:r>
              <a:rPr lang="pl-PL" sz="2160" b="1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</a:rPr>
              <a:t>Classic Solvent Ink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view3D>
      <c:rotX val="39"/>
      <c:rotY val="0"/>
      <c:rAngAx val="0"/>
      <c:perspective val="30"/>
    </c:view3D>
    <c:floor>
      <c:thickness val="0"/>
      <c:spPr>
        <a:solidFill>
          <a:srgbClr val="E7E7E7"/>
        </a:solidFill>
        <a:ln w="9528">
          <a:solidFill>
            <a:srgbClr val="868686"/>
          </a:solidFill>
          <a:prstDash val="solid"/>
          <a:round/>
        </a:ln>
      </c:spPr>
    </c:floor>
    <c:sideWall>
      <c:thickness val="0"/>
      <c:spPr>
        <a:solidFill>
          <a:srgbClr val="E7E7E7"/>
        </a:solidFill>
        <a:ln>
          <a:noFill/>
        </a:ln>
      </c:spPr>
    </c:sideWall>
    <c:backWall>
      <c:thickness val="0"/>
      <c:spPr>
        <a:solidFill>
          <a:srgbClr val="E7E7E7"/>
        </a:solidFill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v>Classic</c:v>
          </c:tx>
          <c:dPt>
            <c:idx val="0"/>
            <c:bubble3D val="0"/>
            <c:spPr>
              <a:solidFill>
                <a:srgbClr val="4F81BD"/>
              </a:solidFill>
              <a:ln w="9528">
                <a:solidFill>
                  <a:srgbClr val="345B89"/>
                </a:solidFill>
                <a:prstDash val="solid"/>
                <a:round/>
              </a:ln>
            </c:spPr>
          </c:dPt>
          <c:dPt>
            <c:idx val="1"/>
            <c:bubble3D val="0"/>
            <c:spPr>
              <a:solidFill>
                <a:srgbClr val="C0504D"/>
              </a:solidFill>
              <a:ln w="9528">
                <a:solidFill>
                  <a:srgbClr val="8B3533"/>
                </a:solidFill>
                <a:prstDash val="solid"/>
                <a:round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9528">
                <a:solidFill>
                  <a:srgbClr val="6F873C"/>
                </a:solidFill>
                <a:prstDash val="solid"/>
                <a:round/>
              </a:ln>
            </c:spPr>
          </c:dPt>
          <c:cat>
            <c:strLit>
              <c:ptCount val="3"/>
              <c:pt idx="0">
                <c:v>Solvent</c:v>
              </c:pt>
              <c:pt idx="1">
                <c:v>Pigment</c:v>
              </c:pt>
              <c:pt idx="2">
                <c:v>Resin</c:v>
              </c:pt>
            </c:strLit>
          </c:cat>
          <c:val>
            <c:numLit>
              <c:formatCode>General</c:formatCode>
              <c:ptCount val="3"/>
              <c:pt idx="0">
                <c:v>45</c:v>
              </c:pt>
              <c:pt idx="1">
                <c:v>45</c:v>
              </c:pt>
              <c:pt idx="2">
                <c:v>10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t"/>
      <c:layout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8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7F7F7F">
        <a:alpha val="15000"/>
      </a:srgbClr>
    </a:solidFill>
    <a:ln w="9528">
      <a:solidFill>
        <a:srgbClr val="868686"/>
      </a:solidFill>
      <a:prstDash val="solid"/>
      <a:round/>
    </a:ln>
    <a:effectLst>
      <a:outerShdw dist="50804" dir="5400000" algn="tl">
        <a:srgbClr val="000000"/>
      </a:outerShdw>
    </a:effectLst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l-PL" sz="1800" b="0" i="0" u="none" strike="noStrike" kern="1200" baseline="0">
          <a:solidFill>
            <a:srgbClr val="000000"/>
          </a:solidFill>
          <a:latin typeface="Calibri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160" b="1" i="0" u="none" strike="noStrike" kern="1200" baseline="0">
                <a:solidFill>
                  <a:srgbClr val="000000"/>
                </a:solidFill>
                <a:latin typeface="Calibri"/>
              </a:defRPr>
            </a:pPr>
            <a:r>
              <a:rPr lang="pl-PL" sz="2160" b="1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</a:rPr>
              <a:t>UMS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view3D>
      <c:rotX val="39"/>
      <c:rotY val="0"/>
      <c:rAngAx val="0"/>
      <c:perspective val="30"/>
    </c:view3D>
    <c:floor>
      <c:thickness val="0"/>
      <c:spPr>
        <a:solidFill>
          <a:srgbClr val="E7E7E7"/>
        </a:solidFill>
        <a:ln w="9528">
          <a:solidFill>
            <a:srgbClr val="868686"/>
          </a:solidFill>
          <a:prstDash val="solid"/>
          <a:round/>
        </a:ln>
      </c:spPr>
    </c:floor>
    <c:sideWall>
      <c:thickness val="0"/>
      <c:spPr>
        <a:solidFill>
          <a:srgbClr val="E7E7E7"/>
        </a:solidFill>
        <a:ln>
          <a:noFill/>
        </a:ln>
      </c:spPr>
    </c:sideWall>
    <c:backWall>
      <c:thickness val="0"/>
      <c:spPr>
        <a:solidFill>
          <a:srgbClr val="E7E7E7"/>
        </a:solidFill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v>UMS</c:v>
          </c:tx>
          <c:dPt>
            <c:idx val="0"/>
            <c:bubble3D val="0"/>
            <c:spPr>
              <a:solidFill>
                <a:srgbClr val="4F81BD"/>
              </a:solidFill>
              <a:ln w="9528">
                <a:solidFill>
                  <a:srgbClr val="345B89"/>
                </a:solidFill>
                <a:prstDash val="solid"/>
                <a:round/>
              </a:ln>
            </c:spPr>
          </c:dPt>
          <c:dPt>
            <c:idx val="1"/>
            <c:bubble3D val="0"/>
            <c:spPr>
              <a:solidFill>
                <a:srgbClr val="C0504D"/>
              </a:solidFill>
              <a:ln w="9528">
                <a:solidFill>
                  <a:srgbClr val="8B3533"/>
                </a:solidFill>
                <a:prstDash val="solid"/>
                <a:round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9528">
                <a:solidFill>
                  <a:srgbClr val="6F873C"/>
                </a:solidFill>
                <a:prstDash val="solid"/>
                <a:round/>
              </a:ln>
            </c:spPr>
          </c:dPt>
          <c:cat>
            <c:strLit>
              <c:ptCount val="3"/>
              <c:pt idx="0">
                <c:v>Solvent</c:v>
              </c:pt>
              <c:pt idx="1">
                <c:v>Pigment</c:v>
              </c:pt>
              <c:pt idx="2">
                <c:v>Resin</c:v>
              </c:pt>
            </c:strLit>
          </c:cat>
          <c:val>
            <c:numLit>
              <c:formatCode>General</c:formatCode>
              <c:ptCount val="3"/>
              <c:pt idx="0">
                <c:v>22</c:v>
              </c:pt>
              <c:pt idx="1">
                <c:v>45</c:v>
              </c:pt>
              <c:pt idx="2">
                <c:v>33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t"/>
      <c:layout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8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7F7F7F">
        <a:alpha val="15000"/>
      </a:srgbClr>
    </a:solidFill>
    <a:ln w="9528">
      <a:solidFill>
        <a:srgbClr val="868686"/>
      </a:solidFill>
      <a:prstDash val="solid"/>
      <a:round/>
    </a:ln>
    <a:effectLst>
      <a:outerShdw dist="50804" dir="5400000" algn="tl">
        <a:srgbClr val="000000"/>
      </a:outerShdw>
    </a:effectLst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l-PL" sz="1800" b="0" i="0" u="none" strike="noStrike" kern="1200" baseline="0">
          <a:solidFill>
            <a:srgbClr val="000000"/>
          </a:solidFill>
          <a:latin typeface="Calibri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160" b="1" i="0" u="none" strike="noStrike" kern="1200" baseline="0">
                <a:solidFill>
                  <a:srgbClr val="000000"/>
                </a:solidFill>
                <a:latin typeface="Calibri"/>
              </a:defRPr>
            </a:pPr>
            <a:r>
              <a:rPr lang="pl-PL" sz="2160" b="1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</a:rPr>
              <a:t>UMS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view3D>
      <c:rotX val="39"/>
      <c:rotY val="0"/>
      <c:rAngAx val="0"/>
      <c:perspective val="30"/>
    </c:view3D>
    <c:floor>
      <c:thickness val="0"/>
      <c:spPr>
        <a:solidFill>
          <a:srgbClr val="E7E7E7"/>
        </a:solidFill>
        <a:ln w="9528">
          <a:solidFill>
            <a:srgbClr val="868686"/>
          </a:solidFill>
          <a:prstDash val="solid"/>
          <a:round/>
        </a:ln>
      </c:spPr>
    </c:floor>
    <c:sideWall>
      <c:thickness val="0"/>
      <c:spPr>
        <a:solidFill>
          <a:srgbClr val="E7E7E7"/>
        </a:solidFill>
        <a:ln>
          <a:noFill/>
        </a:ln>
      </c:spPr>
    </c:sideWall>
    <c:backWall>
      <c:thickness val="0"/>
      <c:spPr>
        <a:solidFill>
          <a:srgbClr val="E7E7E7"/>
        </a:solidFill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v>UMS</c:v>
          </c:tx>
          <c:dPt>
            <c:idx val="0"/>
            <c:bubble3D val="0"/>
            <c:spPr>
              <a:solidFill>
                <a:srgbClr val="4572A7"/>
              </a:solidFill>
              <a:ln w="9528">
                <a:solidFill>
                  <a:srgbClr val="2D4F79"/>
                </a:solidFill>
                <a:prstDash val="solid"/>
                <a:round/>
              </a:ln>
            </c:spPr>
          </c:dPt>
          <c:dPt>
            <c:idx val="1"/>
            <c:bubble3D val="0"/>
            <c:spPr>
              <a:solidFill>
                <a:srgbClr val="AA4643"/>
              </a:solidFill>
              <a:ln w="9528">
                <a:solidFill>
                  <a:srgbClr val="7B2E2C"/>
                </a:solidFill>
                <a:prstDash val="solid"/>
                <a:round/>
              </a:ln>
            </c:spPr>
          </c:dPt>
          <c:dPt>
            <c:idx val="2"/>
            <c:bubble3D val="0"/>
            <c:spPr>
              <a:solidFill>
                <a:srgbClr val="89A54E"/>
              </a:solidFill>
              <a:ln w="9528">
                <a:solidFill>
                  <a:srgbClr val="617734"/>
                </a:solidFill>
                <a:prstDash val="solid"/>
                <a:round/>
              </a:ln>
            </c:spPr>
          </c:dPt>
          <c:dPt>
            <c:idx val="3"/>
            <c:bubble3D val="0"/>
            <c:spPr>
              <a:solidFill>
                <a:srgbClr val="71588F"/>
              </a:solidFill>
              <a:ln w="9528">
                <a:solidFill>
                  <a:srgbClr val="4F3C66"/>
                </a:solidFill>
                <a:prstDash val="solid"/>
                <a:round/>
              </a:ln>
            </c:spPr>
          </c:dPt>
          <c:dPt>
            <c:idx val="4"/>
            <c:bubble3D val="0"/>
            <c:spPr>
              <a:solidFill>
                <a:srgbClr val="4198AF"/>
              </a:solidFill>
              <a:ln w="9528">
                <a:solidFill>
                  <a:srgbClr val="2A6D7F"/>
                </a:solidFill>
                <a:prstDash val="solid"/>
                <a:round/>
              </a:ln>
            </c:spPr>
          </c:dPt>
          <c:dPt>
            <c:idx val="5"/>
            <c:bubble3D val="0"/>
            <c:spPr>
              <a:solidFill>
                <a:srgbClr val="DB843D"/>
              </a:solidFill>
              <a:ln w="9528">
                <a:solidFill>
                  <a:srgbClr val="A05D26"/>
                </a:solidFill>
                <a:prstDash val="solid"/>
                <a:round/>
              </a:ln>
            </c:spPr>
          </c:dPt>
          <c:cat>
            <c:strLit>
              <c:ptCount val="6"/>
              <c:pt idx="0">
                <c:v>Solvent</c:v>
              </c:pt>
              <c:pt idx="1">
                <c:v>Pigment</c:v>
              </c:pt>
              <c:pt idx="2">
                <c:v>R1</c:v>
              </c:pt>
              <c:pt idx="3">
                <c:v>R2</c:v>
              </c:pt>
              <c:pt idx="4">
                <c:v>R3</c:v>
              </c:pt>
              <c:pt idx="5">
                <c:v>R4</c:v>
              </c:pt>
            </c:strLit>
          </c:cat>
          <c:val>
            <c:numLit>
              <c:formatCode>General</c:formatCode>
              <c:ptCount val="6"/>
              <c:pt idx="0">
                <c:v>22</c:v>
              </c:pt>
              <c:pt idx="1">
                <c:v>45</c:v>
              </c:pt>
              <c:pt idx="2">
                <c:v>8.25</c:v>
              </c:pt>
              <c:pt idx="3">
                <c:v>8.25</c:v>
              </c:pt>
              <c:pt idx="4">
                <c:v>8.25</c:v>
              </c:pt>
              <c:pt idx="5">
                <c:v>8.25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8">
          <a:solidFill>
            <a:srgbClr val="FFFFFF"/>
          </a:solidFill>
          <a:prstDash val="solid"/>
          <a:round/>
        </a:ln>
      </c:spPr>
    </c:plotArea>
    <c:legend>
      <c:legendPos val="t"/>
      <c:layout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8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l-PL" sz="1800" b="0" i="0" u="none" strike="noStrike" kern="1200" baseline="0">
          <a:solidFill>
            <a:srgbClr val="000000"/>
          </a:solidFill>
          <a:latin typeface="Calibri"/>
        </a:defRPr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FC7DE8-7528-48F4-ADFF-BAD22BA2CBC0}" type="slidenum">
              <a:t>‹#›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94531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08CDBE3-8E3B-4E16-8372-24D0909EE67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87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l-PL" sz="2000" b="0" i="0" u="none" strike="noStrike" kern="1200" cap="none" spc="0" baseline="0">
        <a:solidFill>
          <a:srgbClr val="000000"/>
        </a:solidFill>
        <a:uFillTx/>
        <a:latin typeface="Arial" pitchFamily="18"/>
        <a:ea typeface="SimSun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AEC7EF-F6F5-4B76-9EE2-F30661B0883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B0DC86-8835-4C33-9A84-B23991D606A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7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80D4E3-4747-4CA5-A192-C5D26202F02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07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0F2DB6-944F-49DA-99EB-A31759DCFEE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1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2DCFD6-C957-426C-866B-23882FF451E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8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0A4874-B889-4725-B182-483D2B9BAA9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9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CFB72F-294E-4E76-80E9-54F4BF24BA0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6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29C4ED-DF0F-4763-8724-93A0E40D146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9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EFD5C3-BE11-4B76-A9E0-499B2A761A8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8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13A441-EF1E-4358-82F5-DA215884A79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1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4C5212-DEAA-4609-AA8D-1C75E493728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8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3803665-B0BC-4C47-9BDE-E3E2D926A40A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pl-PL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✔"/>
        <a:tabLst/>
        <a:defRPr lang="pl-PL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68355" y="3224521"/>
            <a:ext cx="9071643" cy="3652918"/>
          </a:xfrm>
        </p:spPr>
        <p:txBody>
          <a:bodyPr lIns="35999" tIns="35999" rIns="35999" bIns="35999"/>
          <a:lstStyle/>
          <a:p>
            <a:pPr lvl="0">
              <a:buNone/>
            </a:pPr>
            <a:r>
              <a:rPr lang="pl-PL" b="1" dirty="0" smtClean="0">
                <a:solidFill>
                  <a:srgbClr val="0099FF"/>
                </a:solidFill>
                <a:latin typeface="Calibri"/>
              </a:rPr>
              <a:t>Atrament </a:t>
            </a:r>
            <a:r>
              <a:rPr lang="pl-PL" b="1" dirty="0" smtClean="0">
                <a:solidFill>
                  <a:srgbClr val="0099FF"/>
                </a:solidFill>
                <a:latin typeface="Calibri"/>
              </a:rPr>
              <a:t>ŻYWICZNY</a:t>
            </a:r>
            <a:br>
              <a:rPr lang="pl-PL" b="1" dirty="0" smtClean="0">
                <a:solidFill>
                  <a:srgbClr val="0099FF"/>
                </a:solidFill>
                <a:latin typeface="Calibri"/>
              </a:rPr>
            </a:br>
            <a:r>
              <a:rPr lang="pl-PL" b="1" dirty="0" err="1" smtClean="0">
                <a:solidFill>
                  <a:srgbClr val="0099FF"/>
                </a:solidFill>
                <a:latin typeface="Calibri"/>
              </a:rPr>
              <a:t>Mutoh</a:t>
            </a:r>
            <a:r>
              <a:rPr lang="pl-PL" b="1" dirty="0" smtClean="0">
                <a:solidFill>
                  <a:srgbClr val="0099FF"/>
                </a:solidFill>
                <a:latin typeface="Calibri"/>
              </a:rPr>
              <a:t> </a:t>
            </a:r>
            <a:r>
              <a:rPr lang="pl-PL" b="1" dirty="0">
                <a:solidFill>
                  <a:srgbClr val="0099FF"/>
                </a:solidFill>
                <a:latin typeface="Calibri"/>
              </a:rPr>
              <a:t>UMS</a:t>
            </a:r>
            <a:br>
              <a:rPr lang="pl-PL" b="1" dirty="0">
                <a:solidFill>
                  <a:srgbClr val="0099FF"/>
                </a:solidFill>
                <a:latin typeface="Calibri"/>
              </a:rPr>
            </a:br>
            <a:r>
              <a:rPr lang="pl-PL" b="1" dirty="0">
                <a:solidFill>
                  <a:srgbClr val="0099FF"/>
                </a:solidFill>
                <a:latin typeface="Calibri"/>
              </a:rPr>
              <a:t/>
            </a:r>
            <a:br>
              <a:rPr lang="pl-PL" b="1" dirty="0">
                <a:solidFill>
                  <a:srgbClr val="0099FF"/>
                </a:solidFill>
                <a:latin typeface="Calibri"/>
              </a:rPr>
            </a:br>
            <a:r>
              <a:rPr lang="pl-PL" b="1" dirty="0">
                <a:solidFill>
                  <a:srgbClr val="0099FF"/>
                </a:solidFill>
                <a:latin typeface="Arial" pitchFamily="34"/>
              </a:rPr>
              <a:t/>
            </a:r>
            <a:br>
              <a:rPr lang="pl-PL" b="1" dirty="0">
                <a:solidFill>
                  <a:srgbClr val="0099FF"/>
                </a:solidFill>
                <a:latin typeface="Arial" pitchFamily="34"/>
              </a:rPr>
            </a:br>
            <a:r>
              <a:rPr lang="pl-PL" b="1" dirty="0">
                <a:solidFill>
                  <a:srgbClr val="0099FF"/>
                </a:solidFill>
                <a:latin typeface="Arial" pitchFamily="34"/>
              </a:rPr>
              <a:t/>
            </a:r>
            <a:br>
              <a:rPr lang="pl-PL" b="1" dirty="0">
                <a:solidFill>
                  <a:srgbClr val="0099FF"/>
                </a:solidFill>
                <a:latin typeface="Arial" pitchFamily="34"/>
              </a:rPr>
            </a:br>
            <a:r>
              <a:rPr lang="pl-PL" b="1" dirty="0">
                <a:solidFill>
                  <a:srgbClr val="0099FF"/>
                </a:solidFill>
                <a:latin typeface="Arial" pitchFamily="34"/>
              </a:rPr>
              <a:t/>
            </a:r>
            <a:br>
              <a:rPr lang="pl-PL" b="1" dirty="0">
                <a:solidFill>
                  <a:srgbClr val="0099FF"/>
                </a:solidFill>
                <a:latin typeface="Arial" pitchFamily="34"/>
              </a:rPr>
            </a:br>
            <a:r>
              <a:rPr lang="pl-PL" sz="3200" dirty="0" smtClean="0">
                <a:solidFill>
                  <a:srgbClr val="0099FF"/>
                </a:solidFill>
                <a:latin typeface="Calibri"/>
              </a:rPr>
              <a:t>Opole 2017</a:t>
            </a:r>
            <a:endParaRPr lang="pl-PL" sz="3200" dirty="0">
              <a:solidFill>
                <a:srgbClr val="0099FF"/>
              </a:solidFill>
              <a:latin typeface="Calibri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56"/>
            <a:ext cx="10079998" cy="1079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31797" y="1364083"/>
            <a:ext cx="9071643" cy="615555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pl-PL" sz="4000" b="1" i="1">
                <a:latin typeface="Calibri"/>
              </a:rPr>
              <a:t>Unikalne Argumenty Zakupowe</a:t>
            </a: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722"/>
            <a:ext cx="10079998" cy="10796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a 2"/>
          <p:cNvGrpSpPr/>
          <p:nvPr/>
        </p:nvGrpSpPr>
        <p:grpSpPr>
          <a:xfrm>
            <a:off x="863851" y="2159108"/>
            <a:ext cx="8264000" cy="5331747"/>
            <a:chOff x="863851" y="2159108"/>
            <a:chExt cx="8264000" cy="5331747"/>
          </a:xfrm>
        </p:grpSpPr>
        <p:sp>
          <p:nvSpPr>
            <p:cNvPr id="5" name="TextBox 31"/>
            <p:cNvSpPr txBox="1"/>
            <p:nvPr/>
          </p:nvSpPr>
          <p:spPr>
            <a:xfrm>
              <a:off x="3481614" y="2159108"/>
              <a:ext cx="5646237" cy="533174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357192" marR="0" lvl="1" indent="-273048" algn="l" defTabSz="914400" rtl="0" fontAlgn="auto" hangingPunct="1">
                <a:lnSpc>
                  <a:spcPts val="25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9FF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Bezwonny,</a:t>
              </a:r>
              <a:endParaRPr lang="en-GB" sz="1800" b="0" i="0" u="none" strike="noStrike" kern="0" cap="none" spc="0" baseline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endParaRPr>
            </a:p>
            <a:p>
              <a:pPr marL="357192" marR="0" lvl="1" indent="-273048" algn="l" defTabSz="914400" rtl="0" fontAlgn="auto" hangingPunct="1">
                <a:lnSpc>
                  <a:spcPts val="25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9FF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Doskonała aplikacja wydruków, odporność na „zdzieranie”: odporność bliska MildSolvent,</a:t>
              </a:r>
              <a:r>
                <a:rPr lang="en-GB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/>
              </a:r>
              <a:br>
                <a:rPr lang="en-GB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</a:br>
              <a:r>
                <a:rPr lang="pl-PL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Minimalne, powierzchniowe uszkodzenia podczas aplikacji,</a:t>
              </a:r>
              <a:endParaRPr lang="en-GB" sz="1800" b="0" i="0" u="none" strike="noStrike" kern="0" cap="none" spc="0" baseline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endParaRPr>
            </a:p>
            <a:p>
              <a:pPr marL="357192" marR="0" lvl="1" indent="-273048" algn="l" defTabSz="914400" rtl="0" fontAlgn="auto" hangingPunct="1">
                <a:lnSpc>
                  <a:spcPts val="25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9FF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Większa odporność na: alkohol, środki czyszczące</a:t>
              </a:r>
              <a:r>
                <a:rPr lang="en-GB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…</a:t>
              </a:r>
            </a:p>
            <a:p>
              <a:pPr marL="357192" marR="0" lvl="1" indent="-273048" algn="l" defTabSz="914400" rtl="0" fontAlgn="auto" hangingPunct="1">
                <a:lnSpc>
                  <a:spcPts val="25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9FF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Mniejsza częstotliwość czyszczenia drukarki,</a:t>
              </a:r>
              <a:endParaRPr lang="en-GB" sz="1800" b="0" i="0" u="none" strike="noStrike" kern="0" cap="none" spc="0" baseline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endParaRPr>
            </a:p>
            <a:p>
              <a:pPr marL="357192" marR="0" lvl="1" indent="-273048" algn="l" defTabSz="914400" rtl="0" fontAlgn="auto" hangingPunct="1">
                <a:lnSpc>
                  <a:spcPts val="25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9FF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Optymalna jakość – także przy większych prędkościach wydruku,</a:t>
              </a:r>
              <a:endParaRPr lang="en-GB" sz="1800" b="0" i="0" u="none" strike="noStrike" kern="0" cap="none" spc="0" baseline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endParaRPr>
            </a:p>
            <a:p>
              <a:pPr marL="357192" marR="0" lvl="1" indent="-273048" algn="l" defTabSz="914400" rtl="0" fontAlgn="auto" hangingPunct="1">
                <a:lnSpc>
                  <a:spcPts val="25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9FF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Resin / solvent mix </a:t>
              </a:r>
              <a:r>
                <a:rPr lang="pl-PL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dostosowany do nowej chemii PVC</a:t>
              </a:r>
              <a:r>
                <a:rPr lang="en-GB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/>
              </a:r>
              <a:br>
                <a:rPr lang="en-GB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</a:br>
              <a:r>
                <a:rPr lang="en-GB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(REACH impact)</a:t>
              </a:r>
            </a:p>
            <a:p>
              <a:pPr marL="357192" marR="0" lvl="1" indent="-273048" algn="l" defTabSz="914400" rtl="0" fontAlgn="auto" hangingPunct="1">
                <a:lnSpc>
                  <a:spcPts val="25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9FF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Gamut </a:t>
              </a:r>
              <a:r>
                <a:rPr lang="pl-PL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kolorystyczny</a:t>
              </a:r>
              <a:r>
                <a:rPr lang="en-GB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 : </a:t>
              </a:r>
              <a:r>
                <a:rPr lang="pl-PL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większy niż </a:t>
              </a:r>
              <a:r>
                <a:rPr lang="en-GB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Eco Ultra &amp; MSU</a:t>
              </a:r>
              <a:r>
                <a:rPr lang="pl-PL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,</a:t>
              </a:r>
              <a:endParaRPr lang="en-GB" sz="1800" b="0" i="0" u="none" strike="noStrike" kern="0" cap="none" spc="0" baseline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endParaRPr>
            </a:p>
            <a:p>
              <a:pPr marL="357192" marR="0" lvl="1" indent="-273048" algn="l" defTabSz="914400" rtl="0" fontAlgn="auto" hangingPunct="1">
                <a:lnSpc>
                  <a:spcPts val="25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9FF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Klasyfikacja atramentu </a:t>
              </a:r>
              <a:r>
                <a:rPr lang="en-GB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X</a:t>
              </a:r>
              <a:r>
                <a:rPr lang="en-GB" sz="1800" b="0" i="0" u="none" strike="noStrike" kern="0" cap="none" spc="0" baseline="-2500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i</a:t>
              </a:r>
              <a:r>
                <a:rPr lang="en-GB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 </a:t>
              </a:r>
              <a:r>
                <a:rPr lang="pl-PL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zamiast</a:t>
              </a:r>
              <a:r>
                <a:rPr lang="en-GB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 X</a:t>
              </a:r>
              <a:r>
                <a:rPr lang="en-GB" sz="1800" b="0" i="0" u="none" strike="noStrike" kern="0" cap="none" spc="0" baseline="-2500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n</a:t>
              </a:r>
              <a:r>
                <a:rPr lang="pl-PL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,</a:t>
              </a:r>
            </a:p>
            <a:p>
              <a:pPr marL="357192" marR="0" lvl="1" indent="-273048" algn="l" defTabSz="914400" rtl="0" fontAlgn="auto" hangingPunct="1">
                <a:lnSpc>
                  <a:spcPts val="25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99FF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800" b="0" i="0" u="none" strike="noStrike" kern="0" cap="none" spc="0" baseline="0">
                  <a:solidFill>
                    <a:srgbClr val="0099FF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Dostosowany do najnowszej generacji głowic jak i do już zainstalowanych ploterów.</a:t>
              </a:r>
              <a:endParaRPr lang="en-GB" sz="1800" b="0" i="0" u="none" strike="noStrike" kern="0" cap="none" spc="0" baseline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endParaRPr>
            </a:p>
          </p:txBody>
        </p:sp>
        <p:cxnSp>
          <p:nvCxnSpPr>
            <p:cNvPr id="6" name="Straight Connector 67"/>
            <p:cNvCxnSpPr/>
            <p:nvPr/>
          </p:nvCxnSpPr>
          <p:spPr>
            <a:xfrm>
              <a:off x="3194465" y="2159108"/>
              <a:ext cx="0" cy="5149121"/>
            </a:xfrm>
            <a:prstGeom prst="straightConnector1">
              <a:avLst/>
            </a:prstGeom>
            <a:noFill/>
            <a:ln w="9528">
              <a:solidFill>
                <a:srgbClr val="0099FF"/>
              </a:solidFill>
              <a:prstDash val="solid"/>
            </a:ln>
          </p:spPr>
        </p:cxnSp>
        <p:pic>
          <p:nvPicPr>
            <p:cNvPr id="7" name="Picture 30" descr="arrow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182546">
              <a:off x="2439564" y="2355566"/>
              <a:ext cx="697449" cy="459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Oval 22"/>
            <p:cNvSpPr/>
            <p:nvPr/>
          </p:nvSpPr>
          <p:spPr>
            <a:xfrm>
              <a:off x="863851" y="2585191"/>
              <a:ext cx="1722391" cy="170784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BE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31797" y="1056308"/>
            <a:ext cx="9071643" cy="1231106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pl-PL" sz="4000" b="1" i="1" dirty="0" smtClean="0">
                <a:latin typeface="Calibri"/>
              </a:rPr>
              <a:t>Certyfikat atramentu </a:t>
            </a:r>
            <a:r>
              <a:rPr lang="pl-PL" sz="4000" b="1" i="1" dirty="0" err="1" smtClean="0">
                <a:latin typeface="Calibri"/>
              </a:rPr>
              <a:t>Mutoh</a:t>
            </a:r>
            <a:r>
              <a:rPr lang="pl-PL" sz="4000" b="1" i="1" dirty="0" smtClean="0">
                <a:latin typeface="Calibri"/>
              </a:rPr>
              <a:t> UMS</a:t>
            </a:r>
            <a:br>
              <a:rPr lang="pl-PL" sz="4000" b="1" i="1" dirty="0" smtClean="0">
                <a:latin typeface="Calibri"/>
              </a:rPr>
            </a:br>
            <a:r>
              <a:rPr lang="pl-PL" sz="4000" b="1" i="1" dirty="0" smtClean="0">
                <a:latin typeface="Calibri"/>
              </a:rPr>
              <a:t>druk do wewnątrz np. tapety </a:t>
            </a:r>
            <a:endParaRPr lang="pl-PL" sz="4000" b="1" i="1" dirty="0">
              <a:latin typeface="Calibri"/>
            </a:endParaRP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722"/>
            <a:ext cx="10079998" cy="107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4" y="2335286"/>
            <a:ext cx="3248241" cy="459468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36" y="2346433"/>
            <a:ext cx="3240360" cy="45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90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94635" y="2351160"/>
            <a:ext cx="9071643" cy="1861919"/>
          </a:xfrm>
        </p:spPr>
        <p:txBody>
          <a:bodyPr lIns="35999" tIns="35999" rIns="35999" bIns="35999"/>
          <a:lstStyle/>
          <a:p>
            <a:pPr lvl="0">
              <a:buNone/>
            </a:pPr>
            <a:r>
              <a:rPr lang="pl-PL" sz="6600" b="1">
                <a:solidFill>
                  <a:srgbClr val="0099FF"/>
                </a:solidFill>
                <a:latin typeface="Arial" pitchFamily="34"/>
              </a:rPr>
              <a:t/>
            </a:r>
            <a:br>
              <a:rPr lang="pl-PL" sz="6600" b="1">
                <a:solidFill>
                  <a:srgbClr val="0099FF"/>
                </a:solidFill>
                <a:latin typeface="Arial" pitchFamily="34"/>
              </a:rPr>
            </a:br>
            <a:r>
              <a:rPr lang="pl-PL" sz="6000" b="1">
                <a:solidFill>
                  <a:srgbClr val="0099FF"/>
                </a:solidFill>
                <a:latin typeface="Calibri"/>
              </a:rPr>
              <a:t>DZIĘKUJĘ ZA UWAGĘ!!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722"/>
            <a:ext cx="10079998" cy="1079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68355" y="1400961"/>
            <a:ext cx="9071643" cy="615555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pl-PL" sz="4000" b="1" i="1" dirty="0" smtClean="0">
                <a:latin typeface="Calibri"/>
              </a:rPr>
              <a:t>Kluczowe cechy</a:t>
            </a:r>
            <a:endParaRPr lang="pl-PL" sz="4000" b="1" i="1" dirty="0">
              <a:latin typeface="Calibri"/>
            </a:endParaRP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722"/>
            <a:ext cx="10079998" cy="10796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7"/>
          <p:cNvSpPr/>
          <p:nvPr/>
        </p:nvSpPr>
        <p:spPr>
          <a:xfrm>
            <a:off x="3501959" y="2875861"/>
            <a:ext cx="5853412" cy="358046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630241" marR="0" lvl="1" indent="-182559" algn="l" defTabSz="914400" rtl="0" fontAlgn="auto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9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Specyfikacja </a:t>
            </a:r>
            <a:r>
              <a:rPr lang="en-GB" sz="2000" b="0" i="0" u="none" strike="noStrike" kern="1200" cap="none" spc="0" baseline="0" dirty="0" smtClean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Mutoh </a:t>
            </a:r>
            <a:endParaRPr lang="pl-PL" sz="2000" b="0" i="0" u="none" strike="noStrike" kern="1200" cap="none" spc="0" baseline="0" dirty="0" smtClean="0">
              <a:solidFill>
                <a:srgbClr val="0099FF"/>
              </a:solidFill>
              <a:uFillTx/>
              <a:latin typeface="Calibri"/>
              <a:ea typeface="Verdana" pitchFamily="34"/>
              <a:cs typeface="Verdana" pitchFamily="34"/>
            </a:endParaRPr>
          </a:p>
          <a:p>
            <a:pPr marL="630241" marR="0" lvl="1" indent="-182559" algn="l" defTabSz="914400" rtl="0" fontAlgn="auto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9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dirty="0" smtClean="0">
                <a:solidFill>
                  <a:srgbClr val="0099FF"/>
                </a:solidFill>
                <a:latin typeface="Calibri"/>
                <a:ea typeface="Verdana" pitchFamily="34"/>
                <a:cs typeface="Verdana" pitchFamily="34"/>
              </a:rPr>
              <a:t>Atrament na bazie eteru</a:t>
            </a:r>
            <a:endParaRPr lang="pl-PL" sz="2000" b="0" i="0" u="none" strike="noStrike" kern="1200" cap="none" spc="0" baseline="0" dirty="0">
              <a:solidFill>
                <a:srgbClr val="0099FF"/>
              </a:solidFill>
              <a:uFillTx/>
              <a:latin typeface="Calibri"/>
              <a:ea typeface="Verdana" pitchFamily="34"/>
              <a:cs typeface="Verdana" pitchFamily="34"/>
            </a:endParaRPr>
          </a:p>
          <a:p>
            <a:pPr marL="630241" lvl="1" indent="-182559">
              <a:lnSpc>
                <a:spcPct val="150000"/>
              </a:lnSpc>
              <a:spcBef>
                <a:spcPts val="500"/>
              </a:spcBef>
              <a:buClr>
                <a:srgbClr val="595959"/>
              </a:buClr>
              <a:buSzPct val="9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dirty="0">
                <a:solidFill>
                  <a:srgbClr val="0099FF"/>
                </a:solidFill>
                <a:ea typeface="Verdana" pitchFamily="34"/>
                <a:cs typeface="Verdana" pitchFamily="34"/>
              </a:rPr>
              <a:t>Oryginalny skład chemiczny </a:t>
            </a:r>
            <a:r>
              <a:rPr lang="pl-PL" sz="2000" dirty="0" smtClean="0">
                <a:solidFill>
                  <a:srgbClr val="0099FF"/>
                </a:solidFill>
                <a:ea typeface="Verdana" pitchFamily="34"/>
                <a:cs typeface="Verdana" pitchFamily="34"/>
              </a:rPr>
              <a:t>atramentu:</a:t>
            </a:r>
            <a:r>
              <a:rPr lang="en-GB" sz="20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/>
            </a:r>
            <a:br>
              <a:rPr lang="en-GB" sz="20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</a:br>
            <a:r>
              <a:rPr lang="pl-PL" sz="2000" b="0" i="1" u="none" strike="noStrike" kern="1200" cap="none" spc="0" baseline="0" dirty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Atrament specjalnie tworzony dla </a:t>
            </a:r>
            <a:r>
              <a:rPr lang="pl-PL" sz="2000" b="0" i="1" u="none" strike="noStrike" kern="1200" cap="none" spc="0" baseline="0" dirty="0" err="1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Mutoh</a:t>
            </a:r>
            <a:r>
              <a:rPr lang="pl-PL" sz="2000" b="0" i="1" u="none" strike="noStrike" kern="1200" cap="none" spc="0" baseline="0" dirty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 i tylko z </a:t>
            </a:r>
            <a:r>
              <a:rPr lang="pl-PL" sz="2000" b="0" i="1" u="none" strike="noStrike" kern="1200" cap="none" spc="0" baseline="0" dirty="0" err="1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Mutoh</a:t>
            </a:r>
            <a:endParaRPr lang="en-GB" sz="2000" b="0" i="1" u="none" strike="noStrike" kern="1200" cap="none" spc="0" baseline="0" dirty="0">
              <a:solidFill>
                <a:srgbClr val="0099FF"/>
              </a:solidFill>
              <a:uFillTx/>
              <a:latin typeface="Calibri"/>
              <a:ea typeface="Verdana" pitchFamily="34"/>
              <a:cs typeface="Verdana" pitchFamily="34"/>
            </a:endParaRPr>
          </a:p>
          <a:p>
            <a:pPr marL="630241" lvl="1" indent="-182559">
              <a:lnSpc>
                <a:spcPct val="150000"/>
              </a:lnSpc>
              <a:spcBef>
                <a:spcPts val="500"/>
              </a:spcBef>
              <a:buClr>
                <a:srgbClr val="595959"/>
              </a:buClr>
              <a:buSzPct val="9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dirty="0" smtClean="0">
                <a:solidFill>
                  <a:srgbClr val="0099FF"/>
                </a:solidFill>
                <a:ea typeface="Verdana" pitchFamily="34"/>
                <a:cs typeface="Verdana" pitchFamily="34"/>
              </a:rPr>
              <a:t>Jedyny na rynku atrament na bazie żywic</a:t>
            </a:r>
          </a:p>
          <a:p>
            <a:pPr marL="630241" lvl="1" indent="-182559">
              <a:lnSpc>
                <a:spcPct val="150000"/>
              </a:lnSpc>
              <a:spcBef>
                <a:spcPts val="500"/>
              </a:spcBef>
              <a:buClr>
                <a:srgbClr val="595959"/>
              </a:buClr>
              <a:buSzPct val="9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 smtClean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Europejski certyfikat EUROFINS</a:t>
            </a:r>
            <a:endParaRPr lang="en-GB" sz="2000" b="0" i="0" u="none" strike="noStrike" kern="1200" cap="none" spc="0" baseline="0" dirty="0">
              <a:solidFill>
                <a:srgbClr val="0099FF"/>
              </a:solidFill>
              <a:uFillTx/>
              <a:latin typeface="Calibri"/>
              <a:ea typeface="Verdana" pitchFamily="34"/>
              <a:cs typeface="Verdana" pitchFamily="34"/>
            </a:endParaRPr>
          </a:p>
        </p:txBody>
      </p:sp>
      <p:pic>
        <p:nvPicPr>
          <p:cNvPr id="5" name="Picture 29" descr="arr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99915">
            <a:off x="2668578" y="2921721"/>
            <a:ext cx="654993" cy="459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20"/>
          <p:cNvSpPr/>
          <p:nvPr/>
        </p:nvSpPr>
        <p:spPr>
          <a:xfrm>
            <a:off x="936875" y="3151342"/>
            <a:ext cx="2267995" cy="22679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3815654" y="2875861"/>
            <a:ext cx="0" cy="3496264"/>
          </a:xfrm>
          <a:prstGeom prst="straightConnector1">
            <a:avLst/>
          </a:prstGeom>
          <a:noFill/>
          <a:ln w="9528">
            <a:solidFill>
              <a:srgbClr val="0099FF"/>
            </a:solidFill>
            <a:prstDash val="solid"/>
          </a:ln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68355" y="1400961"/>
            <a:ext cx="9071643" cy="615555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pl-PL" sz="4000" b="1" i="1" dirty="0" err="1" smtClean="0">
                <a:latin typeface="Calibri"/>
              </a:rPr>
              <a:t>Mutoh</a:t>
            </a:r>
            <a:r>
              <a:rPr lang="pl-PL" sz="4000" b="1" i="1" dirty="0" smtClean="0">
                <a:latin typeface="Calibri"/>
              </a:rPr>
              <a:t> UMS </a:t>
            </a:r>
            <a:r>
              <a:rPr lang="pl-PL" sz="4000" b="1" i="1" dirty="0" err="1" smtClean="0">
                <a:latin typeface="Calibri"/>
              </a:rPr>
              <a:t>NanoResin</a:t>
            </a:r>
            <a:endParaRPr lang="pl-PL" sz="4000" b="1" i="1" dirty="0">
              <a:latin typeface="Calibri"/>
            </a:endParaRP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722"/>
            <a:ext cx="10079998" cy="10796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2"/>
          <p:cNvGrpSpPr/>
          <p:nvPr/>
        </p:nvGrpSpPr>
        <p:grpSpPr>
          <a:xfrm>
            <a:off x="2473744" y="2142420"/>
            <a:ext cx="5132518" cy="5119945"/>
            <a:chOff x="2473744" y="2142420"/>
            <a:chExt cx="5132518" cy="5119945"/>
          </a:xfrm>
        </p:grpSpPr>
        <p:pic>
          <p:nvPicPr>
            <p:cNvPr id="5" name="Picture 2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493267" y="2142420"/>
              <a:ext cx="2900010" cy="11930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Oval 5"/>
            <p:cNvSpPr/>
            <p:nvPr/>
          </p:nvSpPr>
          <p:spPr>
            <a:xfrm>
              <a:off x="2473744" y="3130548"/>
              <a:ext cx="2919532" cy="360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FF07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endParaRPr>
            </a:p>
          </p:txBody>
        </p:sp>
        <p:sp>
          <p:nvSpPr>
            <p:cNvPr id="7" name="Rectangle 11"/>
            <p:cNvSpPr/>
            <p:nvPr/>
          </p:nvSpPr>
          <p:spPr>
            <a:xfrm>
              <a:off x="3899102" y="6782214"/>
              <a:ext cx="2259016" cy="48015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1" u="none" strike="noStrike" kern="1200" cap="none" spc="0" baseline="0" dirty="0">
                  <a:solidFill>
                    <a:srgbClr val="595959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Przekrój </a:t>
              </a:r>
              <a:r>
                <a:rPr lang="pl-PL" sz="1200" b="0" i="1" u="none" strike="noStrike" kern="1200" cap="none" spc="0" baseline="0" dirty="0" smtClean="0">
                  <a:solidFill>
                    <a:srgbClr val="595959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niepowleczonych </a:t>
              </a:r>
              <a:r>
                <a:rPr lang="pl-PL" sz="1200" b="0" i="1" u="none" strike="noStrike" kern="1200" cap="none" spc="0" baseline="0" dirty="0" err="1">
                  <a:solidFill>
                    <a:srgbClr val="595959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vinyli</a:t>
              </a:r>
              <a:endParaRPr lang="en-GB" sz="1200" b="0" i="1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ea typeface="Verdana" pitchFamily="34"/>
                <a:cs typeface="Verdana" pitchFamily="34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818607" y="4010924"/>
              <a:ext cx="313438" cy="17582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9683"/>
                <a:gd name="f8" fmla="val 5710"/>
                <a:gd name="f9" fmla="val 21356"/>
                <a:gd name="f10" fmla="val 2979"/>
                <a:gd name="f11" fmla="val 21020"/>
                <a:gd name="f12" fmla="val 993"/>
                <a:gd name="f13" fmla="val 20256"/>
                <a:gd name="f14" fmla="val 19492"/>
                <a:gd name="f15" fmla="val 497"/>
                <a:gd name="f16" fmla="val 18850"/>
                <a:gd name="f17" fmla="val 1986"/>
                <a:gd name="f18" fmla="val 18148"/>
                <a:gd name="f19" fmla="val 17567"/>
                <a:gd name="f20" fmla="val 3476"/>
                <a:gd name="f21" fmla="val 17262"/>
                <a:gd name="f22" fmla="val 4469"/>
                <a:gd name="f23" fmla="val 16742"/>
                <a:gd name="f24" fmla="val 4717"/>
                <a:gd name="f25" fmla="val 15979"/>
                <a:gd name="f26" fmla="val 15093"/>
                <a:gd name="f27" fmla="val 6703"/>
                <a:gd name="f28" fmla="val 14084"/>
                <a:gd name="f29" fmla="val 7200"/>
                <a:gd name="f30" fmla="val 12984"/>
                <a:gd name="f31" fmla="val 7697"/>
                <a:gd name="f32" fmla="val 11671"/>
                <a:gd name="f33" fmla="val 8193"/>
                <a:gd name="f34" fmla="val 10265"/>
                <a:gd name="f35" fmla="val 8690"/>
                <a:gd name="f36" fmla="val 7271"/>
                <a:gd name="f37" fmla="val 9186"/>
                <a:gd name="f38" fmla="val 1405"/>
                <a:gd name="f39" fmla="val 458"/>
                <a:gd name="f40" fmla="val 10179"/>
                <a:gd name="f41" fmla="val 122"/>
                <a:gd name="f42" fmla="val 10924"/>
                <a:gd name="f43" fmla="val 11421"/>
                <a:gd name="f44" fmla="val 12414"/>
                <a:gd name="f45" fmla="val 12910"/>
                <a:gd name="f46" fmla="val 1466"/>
                <a:gd name="f47" fmla="val 13407"/>
                <a:gd name="f48" fmla="val 13903"/>
                <a:gd name="f49" fmla="val 14400"/>
                <a:gd name="f50" fmla="val 11732"/>
                <a:gd name="f51" fmla="val 14897"/>
                <a:gd name="f52" fmla="val 13046"/>
                <a:gd name="f53" fmla="val 15393"/>
                <a:gd name="f54" fmla="val 14145"/>
                <a:gd name="f55" fmla="val 15890"/>
                <a:gd name="f56" fmla="val 16634"/>
                <a:gd name="f57" fmla="val 17131"/>
                <a:gd name="f58" fmla="val 18124"/>
                <a:gd name="f59" fmla="val 19117"/>
                <a:gd name="f60" fmla="val 21103"/>
                <a:gd name="f61" fmla="val 18911"/>
                <a:gd name="f62" fmla="val 19675"/>
                <a:gd name="f63" fmla="val 20378"/>
                <a:gd name="f64" fmla="val 17628"/>
                <a:gd name="f65" fmla="val 21264"/>
                <a:gd name="f66" fmla="val 16386"/>
                <a:gd name="f67" fmla="val 21417"/>
                <a:gd name="f68" fmla="+- 0 0 -90"/>
                <a:gd name="f69" fmla="*/ f3 1 21600"/>
                <a:gd name="f70" fmla="*/ f4 1 21600"/>
                <a:gd name="f71" fmla="val f5"/>
                <a:gd name="f72" fmla="val f6"/>
                <a:gd name="f73" fmla="*/ f68 f0 1"/>
                <a:gd name="f74" fmla="+- f72 0 f71"/>
                <a:gd name="f75" fmla="*/ f73 1 f2"/>
                <a:gd name="f76" fmla="*/ f74 1 21600"/>
                <a:gd name="f77" fmla="+- f75 0 f1"/>
                <a:gd name="f78" fmla="*/ 9683 1 f76"/>
                <a:gd name="f79" fmla="*/ 21600 1 f76"/>
                <a:gd name="f80" fmla="*/ 5710 1 f76"/>
                <a:gd name="f81" fmla="*/ 21356 1 f76"/>
                <a:gd name="f82" fmla="*/ 2979 1 f76"/>
                <a:gd name="f83" fmla="*/ 21020 1 f76"/>
                <a:gd name="f84" fmla="*/ 993 1 f76"/>
                <a:gd name="f85" fmla="*/ 20256 1 f76"/>
                <a:gd name="f86" fmla="*/ 0 1 f76"/>
                <a:gd name="f87" fmla="*/ 19492 1 f76"/>
                <a:gd name="f88" fmla="*/ 497 1 f76"/>
                <a:gd name="f89" fmla="*/ 18850 1 f76"/>
                <a:gd name="f90" fmla="*/ 1986 1 f76"/>
                <a:gd name="f91" fmla="*/ 18148 1 f76"/>
                <a:gd name="f92" fmla="*/ 17567 1 f76"/>
                <a:gd name="f93" fmla="*/ 3476 1 f76"/>
                <a:gd name="f94" fmla="*/ 17262 1 f76"/>
                <a:gd name="f95" fmla="*/ 4469 1 f76"/>
                <a:gd name="f96" fmla="*/ 16742 1 f76"/>
                <a:gd name="f97" fmla="*/ 4717 1 f76"/>
                <a:gd name="f98" fmla="*/ 15979 1 f76"/>
                <a:gd name="f99" fmla="*/ 15093 1 f76"/>
                <a:gd name="f100" fmla="*/ 6703 1 f76"/>
                <a:gd name="f101" fmla="*/ 14084 1 f76"/>
                <a:gd name="f102" fmla="*/ 7200 1 f76"/>
                <a:gd name="f103" fmla="*/ 12984 1 f76"/>
                <a:gd name="f104" fmla="*/ 7697 1 f76"/>
                <a:gd name="f105" fmla="*/ 11671 1 f76"/>
                <a:gd name="f106" fmla="*/ 8193 1 f76"/>
                <a:gd name="f107" fmla="*/ 10265 1 f76"/>
                <a:gd name="f108" fmla="*/ 8690 1 f76"/>
                <a:gd name="f109" fmla="*/ 7271 1 f76"/>
                <a:gd name="f110" fmla="*/ 9186 1 f76"/>
                <a:gd name="f111" fmla="*/ 1405 1 f76"/>
                <a:gd name="f112" fmla="*/ 458 1 f76"/>
                <a:gd name="f113" fmla="*/ 10179 1 f76"/>
                <a:gd name="f114" fmla="*/ 122 1 f76"/>
                <a:gd name="f115" fmla="*/ 10924 1 f76"/>
                <a:gd name="f116" fmla="*/ 11421 1 f76"/>
                <a:gd name="f117" fmla="*/ 12414 1 f76"/>
                <a:gd name="f118" fmla="*/ 12910 1 f76"/>
                <a:gd name="f119" fmla="*/ 1466 1 f76"/>
                <a:gd name="f120" fmla="*/ 13407 1 f76"/>
                <a:gd name="f121" fmla="*/ 13903 1 f76"/>
                <a:gd name="f122" fmla="*/ 14400 1 f76"/>
                <a:gd name="f123" fmla="*/ 11732 1 f76"/>
                <a:gd name="f124" fmla="*/ 14897 1 f76"/>
                <a:gd name="f125" fmla="*/ 13046 1 f76"/>
                <a:gd name="f126" fmla="*/ 15393 1 f76"/>
                <a:gd name="f127" fmla="*/ 14145 1 f76"/>
                <a:gd name="f128" fmla="*/ 15890 1 f76"/>
                <a:gd name="f129" fmla="*/ 16634 1 f76"/>
                <a:gd name="f130" fmla="*/ 17131 1 f76"/>
                <a:gd name="f131" fmla="*/ 18124 1 f76"/>
                <a:gd name="f132" fmla="*/ 19117 1 f76"/>
                <a:gd name="f133" fmla="*/ 21103 1 f76"/>
                <a:gd name="f134" fmla="*/ 18911 1 f76"/>
                <a:gd name="f135" fmla="*/ 19675 1 f76"/>
                <a:gd name="f136" fmla="*/ 20378 1 f76"/>
                <a:gd name="f137" fmla="*/ 17628 1 f76"/>
                <a:gd name="f138" fmla="*/ 21264 1 f76"/>
                <a:gd name="f139" fmla="*/ 16386 1 f76"/>
                <a:gd name="f140" fmla="*/ 21417 1 f76"/>
                <a:gd name="f141" fmla="*/ f72 1 f76"/>
                <a:gd name="f142" fmla="*/ f86 f69 1"/>
                <a:gd name="f143" fmla="*/ f141 f69 1"/>
                <a:gd name="f144" fmla="*/ f141 f70 1"/>
                <a:gd name="f145" fmla="*/ f86 f70 1"/>
                <a:gd name="f146" fmla="*/ f78 f69 1"/>
                <a:gd name="f147" fmla="*/ f79 f70 1"/>
                <a:gd name="f148" fmla="*/ f80 f69 1"/>
                <a:gd name="f149" fmla="*/ f81 f70 1"/>
                <a:gd name="f150" fmla="*/ f82 f69 1"/>
                <a:gd name="f151" fmla="*/ f83 f70 1"/>
                <a:gd name="f152" fmla="*/ f84 f69 1"/>
                <a:gd name="f153" fmla="*/ f85 f70 1"/>
                <a:gd name="f154" fmla="*/ f87 f70 1"/>
                <a:gd name="f155" fmla="*/ f88 f69 1"/>
                <a:gd name="f156" fmla="*/ f89 f70 1"/>
                <a:gd name="f157" fmla="*/ f90 f69 1"/>
                <a:gd name="f158" fmla="*/ f91 f70 1"/>
                <a:gd name="f159" fmla="*/ f92 f70 1"/>
                <a:gd name="f160" fmla="*/ f93 f69 1"/>
                <a:gd name="f161" fmla="*/ f94 f70 1"/>
                <a:gd name="f162" fmla="*/ f95 f69 1"/>
                <a:gd name="f163" fmla="*/ f96 f70 1"/>
                <a:gd name="f164" fmla="*/ f97 f69 1"/>
                <a:gd name="f165" fmla="*/ f98 f70 1"/>
                <a:gd name="f166" fmla="*/ f99 f70 1"/>
                <a:gd name="f167" fmla="*/ f100 f69 1"/>
                <a:gd name="f168" fmla="*/ f101 f70 1"/>
                <a:gd name="f169" fmla="*/ f102 f69 1"/>
                <a:gd name="f170" fmla="*/ f103 f70 1"/>
                <a:gd name="f171" fmla="*/ f104 f69 1"/>
                <a:gd name="f172" fmla="*/ f105 f70 1"/>
                <a:gd name="f173" fmla="*/ f106 f69 1"/>
                <a:gd name="f174" fmla="*/ f107 f70 1"/>
                <a:gd name="f175" fmla="*/ f108 f69 1"/>
                <a:gd name="f176" fmla="*/ f109 f70 1"/>
                <a:gd name="f177" fmla="*/ f110 f69 1"/>
                <a:gd name="f178" fmla="*/ f111 f70 1"/>
                <a:gd name="f179" fmla="*/ f112 f70 1"/>
                <a:gd name="f180" fmla="*/ f113 f69 1"/>
                <a:gd name="f181" fmla="*/ f114 f70 1"/>
                <a:gd name="f182" fmla="*/ f115 f69 1"/>
                <a:gd name="f183" fmla="*/ f116 f69 1"/>
                <a:gd name="f184" fmla="*/ f117 f69 1"/>
                <a:gd name="f185" fmla="*/ f118 f69 1"/>
                <a:gd name="f186" fmla="*/ f119 f70 1"/>
                <a:gd name="f187" fmla="*/ f120 f69 1"/>
                <a:gd name="f188" fmla="*/ f121 f69 1"/>
                <a:gd name="f189" fmla="*/ f122 f69 1"/>
                <a:gd name="f190" fmla="*/ f123 f70 1"/>
                <a:gd name="f191" fmla="*/ f124 f69 1"/>
                <a:gd name="f192" fmla="*/ f125 f70 1"/>
                <a:gd name="f193" fmla="*/ f126 f69 1"/>
                <a:gd name="f194" fmla="*/ f127 f70 1"/>
                <a:gd name="f195" fmla="*/ f128 f69 1"/>
                <a:gd name="f196" fmla="*/ f129 f69 1"/>
                <a:gd name="f197" fmla="*/ f130 f69 1"/>
                <a:gd name="f198" fmla="*/ f131 f69 1"/>
                <a:gd name="f199" fmla="*/ f132 f69 1"/>
                <a:gd name="f200" fmla="*/ f133 f69 1"/>
                <a:gd name="f201" fmla="*/ f134 f70 1"/>
                <a:gd name="f202" fmla="*/ f79 f69 1"/>
                <a:gd name="f203" fmla="*/ f135 f70 1"/>
                <a:gd name="f204" fmla="*/ f136 f70 1"/>
                <a:gd name="f205" fmla="*/ f137 f69 1"/>
                <a:gd name="f206" fmla="*/ f138 f70 1"/>
                <a:gd name="f207" fmla="*/ f139 f69 1"/>
                <a:gd name="f208" fmla="*/ f140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46" y="f147"/>
                </a:cxn>
                <a:cxn ang="f77">
                  <a:pos x="f148" y="f149"/>
                </a:cxn>
                <a:cxn ang="f77">
                  <a:pos x="f150" y="f151"/>
                </a:cxn>
                <a:cxn ang="f77">
                  <a:pos x="f152" y="f153"/>
                </a:cxn>
                <a:cxn ang="f77">
                  <a:pos x="f142" y="f154"/>
                </a:cxn>
                <a:cxn ang="f77">
                  <a:pos x="f155" y="f156"/>
                </a:cxn>
                <a:cxn ang="f77">
                  <a:pos x="f157" y="f158"/>
                </a:cxn>
                <a:cxn ang="f77">
                  <a:pos x="f150" y="f159"/>
                </a:cxn>
                <a:cxn ang="f77">
                  <a:pos x="f160" y="f161"/>
                </a:cxn>
                <a:cxn ang="f77">
                  <a:pos x="f162" y="f163"/>
                </a:cxn>
                <a:cxn ang="f77">
                  <a:pos x="f164" y="f165"/>
                </a:cxn>
                <a:cxn ang="f77">
                  <a:pos x="f148" y="f166"/>
                </a:cxn>
                <a:cxn ang="f77">
                  <a:pos x="f167" y="f168"/>
                </a:cxn>
                <a:cxn ang="f77">
                  <a:pos x="f169" y="f170"/>
                </a:cxn>
                <a:cxn ang="f77">
                  <a:pos x="f171" y="f172"/>
                </a:cxn>
                <a:cxn ang="f77">
                  <a:pos x="f173" y="f174"/>
                </a:cxn>
                <a:cxn ang="f77">
                  <a:pos x="f175" y="f176"/>
                </a:cxn>
                <a:cxn ang="f77">
                  <a:pos x="f177" y="f178"/>
                </a:cxn>
                <a:cxn ang="f77">
                  <a:pos x="f146" y="f179"/>
                </a:cxn>
                <a:cxn ang="f77">
                  <a:pos x="f180" y="f181"/>
                </a:cxn>
                <a:cxn ang="f77">
                  <a:pos x="f182" y="f145"/>
                </a:cxn>
                <a:cxn ang="f77">
                  <a:pos x="f183" y="f181"/>
                </a:cxn>
                <a:cxn ang="f77">
                  <a:pos x="f184" y="f179"/>
                </a:cxn>
                <a:cxn ang="f77">
                  <a:pos x="f185" y="f178"/>
                </a:cxn>
                <a:cxn ang="f77">
                  <a:pos x="f185" y="f186"/>
                </a:cxn>
                <a:cxn ang="f77">
                  <a:pos x="f187" y="f176"/>
                </a:cxn>
                <a:cxn ang="f77">
                  <a:pos x="f188" y="f174"/>
                </a:cxn>
                <a:cxn ang="f77">
                  <a:pos x="f189" y="f190"/>
                </a:cxn>
                <a:cxn ang="f77">
                  <a:pos x="f191" y="f192"/>
                </a:cxn>
                <a:cxn ang="f77">
                  <a:pos x="f193" y="f194"/>
                </a:cxn>
                <a:cxn ang="f77">
                  <a:pos x="f193" y="f166"/>
                </a:cxn>
                <a:cxn ang="f77">
                  <a:pos x="f195" y="f165"/>
                </a:cxn>
                <a:cxn ang="f77">
                  <a:pos x="f196" y="f163"/>
                </a:cxn>
                <a:cxn ang="f77">
                  <a:pos x="f197" y="f161"/>
                </a:cxn>
                <a:cxn ang="f77">
                  <a:pos x="f198" y="f159"/>
                </a:cxn>
                <a:cxn ang="f77">
                  <a:pos x="f199" y="f158"/>
                </a:cxn>
                <a:cxn ang="f77">
                  <a:pos x="f200" y="f201"/>
                </a:cxn>
                <a:cxn ang="f77">
                  <a:pos x="f202" y="f203"/>
                </a:cxn>
                <a:cxn ang="f77">
                  <a:pos x="f200" y="f204"/>
                </a:cxn>
                <a:cxn ang="f77">
                  <a:pos x="f199" y="f151"/>
                </a:cxn>
                <a:cxn ang="f77">
                  <a:pos x="f205" y="f206"/>
                </a:cxn>
                <a:cxn ang="f77">
                  <a:pos x="f207" y="f208"/>
                </a:cxn>
                <a:cxn ang="f77">
                  <a:pos x="f184" y="f147"/>
                </a:cxn>
                <a:cxn ang="f77">
                  <a:pos x="f146" y="f147"/>
                </a:cxn>
                <a:cxn ang="f77">
                  <a:pos x="f146" y="f147"/>
                </a:cxn>
              </a:cxnLst>
              <a:rect l="f142" t="f145" r="f143" b="f144"/>
              <a:pathLst>
                <a:path w="21600" h="21600">
                  <a:moveTo>
                    <a:pt x="f7" y="f6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5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0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8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7" y="f39"/>
                  </a:lnTo>
                  <a:lnTo>
                    <a:pt x="f40" y="f41"/>
                  </a:lnTo>
                  <a:lnTo>
                    <a:pt x="f42" y="f5"/>
                  </a:lnTo>
                  <a:lnTo>
                    <a:pt x="f43" y="f41"/>
                  </a:lnTo>
                  <a:lnTo>
                    <a:pt x="f44" y="f39"/>
                  </a:lnTo>
                  <a:lnTo>
                    <a:pt x="f45" y="f38"/>
                  </a:lnTo>
                  <a:lnTo>
                    <a:pt x="f45" y="f46"/>
                  </a:lnTo>
                  <a:lnTo>
                    <a:pt x="f47" y="f36"/>
                  </a:lnTo>
                  <a:lnTo>
                    <a:pt x="f48" y="f34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3" y="f26"/>
                  </a:lnTo>
                  <a:lnTo>
                    <a:pt x="f55" y="f25"/>
                  </a:lnTo>
                  <a:lnTo>
                    <a:pt x="f56" y="f23"/>
                  </a:lnTo>
                  <a:lnTo>
                    <a:pt x="f57" y="f21"/>
                  </a:lnTo>
                  <a:lnTo>
                    <a:pt x="f58" y="f19"/>
                  </a:lnTo>
                  <a:lnTo>
                    <a:pt x="f59" y="f18"/>
                  </a:lnTo>
                  <a:lnTo>
                    <a:pt x="f60" y="f61"/>
                  </a:lnTo>
                  <a:lnTo>
                    <a:pt x="f6" y="f62"/>
                  </a:lnTo>
                  <a:lnTo>
                    <a:pt x="f60" y="f63"/>
                  </a:lnTo>
                  <a:lnTo>
                    <a:pt x="f59" y="f11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44" y="f6"/>
                  </a:lnTo>
                  <a:lnTo>
                    <a:pt x="f7" y="f6"/>
                  </a:lnTo>
                  <a:close/>
                  <a:moveTo>
                    <a:pt x="f7" y="f6"/>
                  </a:moveTo>
                  <a:lnTo>
                    <a:pt x="f7" y="f6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endParaRPr>
            </a:p>
          </p:txBody>
        </p:sp>
        <p:pic>
          <p:nvPicPr>
            <p:cNvPr id="9" name="Picture 12"/>
            <p:cNvPicPr>
              <a:picLocks noChangeAspect="1"/>
            </p:cNvPicPr>
            <p:nvPr/>
          </p:nvPicPr>
          <p:blipFill>
            <a:blip r:embed="rId5"/>
            <a:srcRect l="12000" t="23270" r="42117" b="14464"/>
            <a:stretch>
              <a:fillRect/>
            </a:stretch>
          </p:blipFill>
          <p:spPr>
            <a:xfrm>
              <a:off x="2475289" y="3335502"/>
              <a:ext cx="2917987" cy="2432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13"/>
            <p:cNvSpPr/>
            <p:nvPr/>
          </p:nvSpPr>
          <p:spPr>
            <a:xfrm>
              <a:off x="2475289" y="5749244"/>
              <a:ext cx="2917987" cy="649379"/>
            </a:xfrm>
            <a:prstGeom prst="rect">
              <a:avLst/>
            </a:prstGeom>
            <a:solidFill>
              <a:srgbClr val="9BA28B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endParaRPr>
            </a:p>
          </p:txBody>
        </p:sp>
        <p:sp>
          <p:nvSpPr>
            <p:cNvPr id="11" name="Rectangle 15"/>
            <p:cNvSpPr/>
            <p:nvPr/>
          </p:nvSpPr>
          <p:spPr>
            <a:xfrm>
              <a:off x="6053977" y="4905307"/>
              <a:ext cx="1552285" cy="32190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600" b="0" i="0" u="none" strike="noStrike" kern="1200" cap="none" spc="0" baseline="0">
                  <a:solidFill>
                    <a:srgbClr val="595959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VINYL</a:t>
              </a:r>
            </a:p>
          </p:txBody>
        </p:sp>
        <p:sp>
          <p:nvSpPr>
            <p:cNvPr id="12" name="Rectangle 17"/>
            <p:cNvSpPr/>
            <p:nvPr/>
          </p:nvSpPr>
          <p:spPr>
            <a:xfrm>
              <a:off x="5760253" y="5781888"/>
              <a:ext cx="1746321" cy="50333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595959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KLEJ</a:t>
              </a:r>
              <a:endParaRPr lang="en-GB" sz="16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  <a:ea typeface="Verdana" pitchFamily="34"/>
                <a:cs typeface="Verdana" pitchFamily="34"/>
              </a:endParaRPr>
            </a:p>
          </p:txBody>
        </p:sp>
        <p:sp>
          <p:nvSpPr>
            <p:cNvPr id="13" name="Rectangle 27"/>
            <p:cNvSpPr/>
            <p:nvPr/>
          </p:nvSpPr>
          <p:spPr>
            <a:xfrm>
              <a:off x="5678021" y="2533436"/>
              <a:ext cx="1910785" cy="827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600" b="0" i="0" u="none" strike="noStrike" kern="1200" cap="none" spc="0" baseline="0">
                  <a:solidFill>
                    <a:srgbClr val="595959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Pigment &amp; Resin </a:t>
              </a:r>
              <a:r>
                <a:rPr lang="pl-PL" sz="1600" b="0" i="0" u="none" strike="noStrike" kern="1200" cap="none" spc="0" baseline="0">
                  <a:solidFill>
                    <a:srgbClr val="595959"/>
                  </a:solidFill>
                  <a:uFillTx/>
                  <a:latin typeface="Calibri"/>
                  <a:ea typeface="Verdana" pitchFamily="34"/>
                  <a:cs typeface="Verdana" pitchFamily="34"/>
                </a:rPr>
                <a:t>tylko częściowo rozpuszcza media</a:t>
              </a:r>
              <a:endParaRPr lang="en-GB" sz="16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  <a:ea typeface="Verdana" pitchFamily="34"/>
                <a:cs typeface="Verdana" pitchFamily="34"/>
              </a:endParaRPr>
            </a:p>
          </p:txBody>
        </p:sp>
        <p:pic>
          <p:nvPicPr>
            <p:cNvPr id="14" name="Picture 64" descr="arrow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869696">
              <a:off x="4672163" y="3020256"/>
              <a:ext cx="980355" cy="687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65" descr="arrow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869696">
              <a:off x="5089495" y="4873553"/>
              <a:ext cx="980355" cy="687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66" descr="arrow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869696">
              <a:off x="4772638" y="5730245"/>
              <a:ext cx="980355" cy="68737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68355" y="1093186"/>
            <a:ext cx="9071643" cy="1231106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pl-PL" sz="4000" b="1" i="1" dirty="0">
                <a:latin typeface="Calibri"/>
              </a:rPr>
              <a:t>Innowacyjny/zmodyfikowany skład atramentu</a:t>
            </a: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722"/>
            <a:ext cx="10079998" cy="10796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2"/>
          <p:cNvGrpSpPr/>
          <p:nvPr/>
        </p:nvGrpSpPr>
        <p:grpSpPr>
          <a:xfrm>
            <a:off x="503808" y="2999971"/>
            <a:ext cx="4084487" cy="2724683"/>
            <a:chOff x="503806" y="3001197"/>
            <a:chExt cx="4084487" cy="2724683"/>
          </a:xfrm>
        </p:grpSpPr>
        <p:grpSp>
          <p:nvGrpSpPr>
            <p:cNvPr id="5" name="Group 6"/>
            <p:cNvGrpSpPr/>
            <p:nvPr/>
          </p:nvGrpSpPr>
          <p:grpSpPr>
            <a:xfrm>
              <a:off x="503806" y="3001197"/>
              <a:ext cx="4084487" cy="2724683"/>
              <a:chOff x="503806" y="3001197"/>
              <a:chExt cx="4084487" cy="2724683"/>
            </a:xfrm>
          </p:grpSpPr>
          <p:graphicFrame>
            <p:nvGraphicFramePr>
              <p:cNvPr id="6" name="Chart 5"/>
              <p:cNvGraphicFramePr/>
              <p:nvPr/>
            </p:nvGraphicFramePr>
            <p:xfrm>
              <a:off x="503806" y="3001197"/>
              <a:ext cx="4084487" cy="27246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7" name="Oval 13"/>
              <p:cNvSpPr/>
              <p:nvPr/>
            </p:nvSpPr>
            <p:spPr>
              <a:xfrm>
                <a:off x="852540" y="4930353"/>
                <a:ext cx="717163" cy="71716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blipFill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l-BE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Oval 14"/>
              <p:cNvSpPr/>
              <p:nvPr/>
            </p:nvSpPr>
            <p:spPr>
              <a:xfrm>
                <a:off x="1871958" y="4656837"/>
                <a:ext cx="407228" cy="40722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blipFill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l-BE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9" name="Oval 37"/>
            <p:cNvSpPr/>
            <p:nvPr/>
          </p:nvSpPr>
          <p:spPr>
            <a:xfrm>
              <a:off x="3901415" y="4472577"/>
              <a:ext cx="378214" cy="3782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7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BE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Curved Left Arrow 8"/>
            <p:cNvSpPr/>
            <p:nvPr/>
          </p:nvSpPr>
          <p:spPr>
            <a:xfrm>
              <a:off x="3624937" y="4383331"/>
              <a:ext cx="189920" cy="547012"/>
            </a:xfrm>
            <a:custGeom>
              <a:avLst>
                <a:gd name="f13" fmla="val 17447"/>
                <a:gd name="f14" fmla="val 50000"/>
                <a:gd name="f15" fmla="val 25000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5400000"/>
                <a:gd name="f13" fmla="val 17447"/>
                <a:gd name="f14" fmla="val 50000"/>
                <a:gd name="f15" fmla="val 25000"/>
                <a:gd name="f16" fmla="+- 0 0 -270"/>
                <a:gd name="f17" fmla="+- 0 0 -90"/>
                <a:gd name="f18" fmla="+- 0 0 -180"/>
                <a:gd name="f19" fmla="abs f7"/>
                <a:gd name="f20" fmla="abs f8"/>
                <a:gd name="f21" fmla="abs f9"/>
                <a:gd name="f22" fmla="val f10"/>
                <a:gd name="f23" fmla="val f14"/>
                <a:gd name="f24" fmla="val f13"/>
                <a:gd name="f25" fmla="val f15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6 1 f6"/>
                <a:gd name="f33" fmla="*/ f27 1 f6"/>
                <a:gd name="f34" fmla="*/ f28 1 f6"/>
                <a:gd name="f35" fmla="*/ f29 1 21600"/>
                <a:gd name="f36" fmla="*/ f30 1 21600"/>
                <a:gd name="f37" fmla="*/ 21600 f29 1"/>
                <a:gd name="f38" fmla="*/ 21600 f30 1"/>
                <a:gd name="f39" fmla="+- f32 0 f4"/>
                <a:gd name="f40" fmla="+- f33 0 f4"/>
                <a:gd name="f41" fmla="+- f34 0 f4"/>
                <a:gd name="f42" fmla="min f36 f35"/>
                <a:gd name="f43" fmla="*/ f37 1 f31"/>
                <a:gd name="f44" fmla="*/ f38 1 f31"/>
                <a:gd name="f45" fmla="val f43"/>
                <a:gd name="f46" fmla="val f44"/>
                <a:gd name="f47" fmla="*/ f22 f42 1"/>
                <a:gd name="f48" fmla="+- f46 0 f22"/>
                <a:gd name="f49" fmla="+- f45 0 f22"/>
                <a:gd name="f50" fmla="*/ f45 f42 1"/>
                <a:gd name="f51" fmla="*/ f46 f42 1"/>
                <a:gd name="f52" fmla="*/ f48 1 2"/>
                <a:gd name="f53" fmla="min f49 f48"/>
                <a:gd name="f54" fmla="*/ f49 f49 1"/>
                <a:gd name="f55" fmla="*/ f49 f42 1"/>
                <a:gd name="f56" fmla="*/ f53 f24 1"/>
                <a:gd name="f57" fmla="*/ f53 f23 1"/>
                <a:gd name="f58" fmla="*/ f53 f25 1"/>
                <a:gd name="f59" fmla="*/ f56 1 100000"/>
                <a:gd name="f60" fmla="*/ f57 1 100000"/>
                <a:gd name="f61" fmla="*/ f58 1 100000"/>
                <a:gd name="f62" fmla="+- f59 f60 0"/>
                <a:gd name="f63" fmla="*/ f59 f59 1"/>
                <a:gd name="f64" fmla="*/ f61 f61 1"/>
                <a:gd name="f65" fmla="+- f60 0 f59"/>
                <a:gd name="f66" fmla="*/ f60 1 2"/>
                <a:gd name="f67" fmla="+- f22 f61 0"/>
                <a:gd name="f68" fmla="+- 0 0 f61"/>
                <a:gd name="f69" fmla="*/ f59 1 2"/>
                <a:gd name="f70" fmla="*/ f62 1 4"/>
                <a:gd name="f71" fmla="+- f54 0 f64"/>
                <a:gd name="f72" fmla="*/ f65 1 2"/>
                <a:gd name="f73" fmla="+- f46 0 f66"/>
                <a:gd name="f74" fmla="+- 0 0 f68"/>
                <a:gd name="f75" fmla="+- 0 0 f69"/>
                <a:gd name="f76" fmla="*/ f67 f42 1"/>
                <a:gd name="f77" fmla="*/ f69 f42 1"/>
                <a:gd name="f78" fmla="+- f52 0 f70"/>
                <a:gd name="f79" fmla="sqrt f71"/>
                <a:gd name="f80" fmla="+- 0 0 f75"/>
                <a:gd name="f81" fmla="*/ f73 f42 1"/>
                <a:gd name="f82" fmla="*/ f78 2 1"/>
                <a:gd name="f83" fmla="+- f78 f59 0"/>
                <a:gd name="f84" fmla="*/ f79 f78 1"/>
                <a:gd name="f85" fmla="*/ f78 f42 1"/>
                <a:gd name="f86" fmla="*/ f82 f82 1"/>
                <a:gd name="f87" fmla="*/ f84 1 f49"/>
                <a:gd name="f88" fmla="+- f78 f83 0"/>
                <a:gd name="f89" fmla="*/ f83 f42 1"/>
                <a:gd name="f90" fmla="+- f86 0 f63"/>
                <a:gd name="f91" fmla="+- f78 f87 0"/>
                <a:gd name="f92" fmla="+- f83 f87 0"/>
                <a:gd name="f93" fmla="+- 0 0 f87"/>
                <a:gd name="f94" fmla="*/ f88 1 2"/>
                <a:gd name="f95" fmla="sqrt f90"/>
                <a:gd name="f96" fmla="+- f91 0 f72"/>
                <a:gd name="f97" fmla="+- f92 f72 0"/>
                <a:gd name="f98" fmla="+- 0 0 f93"/>
                <a:gd name="f99" fmla="*/ f91 f42 1"/>
                <a:gd name="f100" fmla="*/ f94 f42 1"/>
                <a:gd name="f101" fmla="*/ f95 f49 1"/>
                <a:gd name="f102" fmla="at2 f74 f98"/>
                <a:gd name="f103" fmla="*/ f96 f42 1"/>
                <a:gd name="f104" fmla="*/ f97 f42 1"/>
                <a:gd name="f105" fmla="*/ f101 1 f82"/>
                <a:gd name="f106" fmla="+- f102 f4 0"/>
                <a:gd name="f107" fmla="*/ f106 f11 1"/>
                <a:gd name="f108" fmla="+- 0 0 f105"/>
                <a:gd name="f109" fmla="*/ f107 1 f3"/>
                <a:gd name="f110" fmla="+- 0 0 f108"/>
                <a:gd name="f111" fmla="+- 0 0 f109"/>
                <a:gd name="f112" fmla="at2 f110 f80"/>
                <a:gd name="f113" fmla="val f111"/>
                <a:gd name="f114" fmla="+- f112 f4 0"/>
                <a:gd name="f115" fmla="+- 0 0 f113"/>
                <a:gd name="f116" fmla="*/ f114 f11 1"/>
                <a:gd name="f117" fmla="*/ f115 f3 1"/>
                <a:gd name="f118" fmla="*/ f116 1 f3"/>
                <a:gd name="f119" fmla="*/ f117 1 f11"/>
                <a:gd name="f120" fmla="+- 0 0 f118"/>
                <a:gd name="f121" fmla="+- f119 0 f4"/>
                <a:gd name="f122" fmla="val f120"/>
                <a:gd name="f123" fmla="+- 0 0 f122"/>
                <a:gd name="f124" fmla="*/ f123 f3 1"/>
                <a:gd name="f125" fmla="*/ f124 1 f11"/>
                <a:gd name="f126" fmla="+- f125 0 f4"/>
                <a:gd name="f127" fmla="+- f126 0 f121"/>
                <a:gd name="f128" fmla="+- f121 f126 0"/>
                <a:gd name="f129" fmla="+- 0 0 f12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7" y="f77"/>
                </a:cxn>
                <a:cxn ang="f39">
                  <a:pos x="f76" y="f103"/>
                </a:cxn>
                <a:cxn ang="f40">
                  <a:pos x="f47" y="f81"/>
                </a:cxn>
                <a:cxn ang="f41">
                  <a:pos x="f76" y="f104"/>
                </a:cxn>
                <a:cxn ang="f40">
                  <a:pos x="f50" y="f100"/>
                </a:cxn>
              </a:cxnLst>
              <a:rect l="f47" t="f47" r="f50" b="f51"/>
              <a:pathLst>
                <a:path stroke="0">
                  <a:moveTo>
                    <a:pt x="f47" y="f81"/>
                  </a:moveTo>
                  <a:lnTo>
                    <a:pt x="f76" y="f103"/>
                  </a:lnTo>
                  <a:lnTo>
                    <a:pt x="f76" y="f99"/>
                  </a:lnTo>
                  <a:arcTo wR="f55" hR="f85" stAng="f121" swAng="f127"/>
                  <a:arcTo wR="f55" hR="f85" stAng="f129" swAng="f128"/>
                  <a:lnTo>
                    <a:pt x="f76" y="f104"/>
                  </a:lnTo>
                  <a:close/>
                </a:path>
                <a:path stroke="0">
                  <a:moveTo>
                    <a:pt x="f50" y="f89"/>
                  </a:moveTo>
                  <a:arcTo wR="f55" hR="f85" stAng="f10" swAng="f12"/>
                  <a:lnTo>
                    <a:pt x="f47" y="f47"/>
                  </a:lnTo>
                  <a:arcTo wR="f55" hR="f85" stAng="f5" swAng="f4"/>
                  <a:close/>
                </a:path>
                <a:path fill="none">
                  <a:moveTo>
                    <a:pt x="f50" y="f89"/>
                  </a:moveTo>
                  <a:arcTo wR="f55" hR="f85" stAng="f10" swAng="f12"/>
                  <a:lnTo>
                    <a:pt x="f47" y="f47"/>
                  </a:lnTo>
                  <a:arcTo wR="f55" hR="f85" stAng="f5" swAng="f4"/>
                  <a:lnTo>
                    <a:pt x="f50" y="f89"/>
                  </a:lnTo>
                  <a:arcTo wR="f55" hR="f85" stAng="f10" swAng="f121"/>
                  <a:lnTo>
                    <a:pt x="f76" y="f104"/>
                  </a:lnTo>
                  <a:lnTo>
                    <a:pt x="f47" y="f81"/>
                  </a:lnTo>
                  <a:lnTo>
                    <a:pt x="f76" y="f103"/>
                  </a:lnTo>
                  <a:lnTo>
                    <a:pt x="f76" y="f99"/>
                  </a:lnTo>
                  <a:arcTo wR="f55" hR="f85" stAng="f121" swAng="f127"/>
                </a:path>
              </a:pathLst>
            </a:custGeom>
            <a:solidFill>
              <a:srgbClr val="9BBB59"/>
            </a:solidFill>
            <a:ln w="9528">
              <a:solidFill>
                <a:srgbClr val="9BBB59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11" name="Group 1"/>
          <p:cNvGrpSpPr/>
          <p:nvPr/>
        </p:nvGrpSpPr>
        <p:grpSpPr>
          <a:xfrm>
            <a:off x="5048859" y="2995949"/>
            <a:ext cx="4084487" cy="3249468"/>
            <a:chOff x="5048859" y="2995949"/>
            <a:chExt cx="4084487" cy="3249468"/>
          </a:xfrm>
        </p:grpSpPr>
        <p:graphicFrame>
          <p:nvGraphicFramePr>
            <p:cNvPr id="12" name="Chart 27"/>
            <p:cNvGraphicFramePr/>
            <p:nvPr/>
          </p:nvGraphicFramePr>
          <p:xfrm>
            <a:off x="5048859" y="2995949"/>
            <a:ext cx="4084487" cy="27246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3" name="Oval 28"/>
            <p:cNvSpPr/>
            <p:nvPr/>
          </p:nvSpPr>
          <p:spPr>
            <a:xfrm>
              <a:off x="5397593" y="4925095"/>
              <a:ext cx="717163" cy="71716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BE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Oval 35"/>
            <p:cNvSpPr/>
            <p:nvPr/>
          </p:nvSpPr>
          <p:spPr>
            <a:xfrm>
              <a:off x="8430722" y="4989798"/>
              <a:ext cx="639567" cy="63956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7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BE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5" name="Oval 36"/>
            <p:cNvSpPr/>
            <p:nvPr/>
          </p:nvSpPr>
          <p:spPr>
            <a:xfrm>
              <a:off x="6995728" y="4786184"/>
              <a:ext cx="407228" cy="4072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6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BE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Curved Left Arrow 38"/>
            <p:cNvSpPr/>
            <p:nvPr/>
          </p:nvSpPr>
          <p:spPr>
            <a:xfrm rot="2498657">
              <a:off x="7545182" y="4340823"/>
              <a:ext cx="659648" cy="1904594"/>
            </a:xfrm>
            <a:custGeom>
              <a:avLst>
                <a:gd name="f13" fmla="val 17447"/>
                <a:gd name="f14" fmla="val 50000"/>
                <a:gd name="f15" fmla="val 25000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5400000"/>
                <a:gd name="f13" fmla="val 17447"/>
                <a:gd name="f14" fmla="val 50000"/>
                <a:gd name="f15" fmla="val 25000"/>
                <a:gd name="f16" fmla="+- 0 0 -270"/>
                <a:gd name="f17" fmla="+- 0 0 -90"/>
                <a:gd name="f18" fmla="+- 0 0 -180"/>
                <a:gd name="f19" fmla="abs f7"/>
                <a:gd name="f20" fmla="abs f8"/>
                <a:gd name="f21" fmla="abs f9"/>
                <a:gd name="f22" fmla="val f10"/>
                <a:gd name="f23" fmla="val f14"/>
                <a:gd name="f24" fmla="val f13"/>
                <a:gd name="f25" fmla="val f15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6 1 f6"/>
                <a:gd name="f33" fmla="*/ f27 1 f6"/>
                <a:gd name="f34" fmla="*/ f28 1 f6"/>
                <a:gd name="f35" fmla="*/ f29 1 21600"/>
                <a:gd name="f36" fmla="*/ f30 1 21600"/>
                <a:gd name="f37" fmla="*/ 21600 f29 1"/>
                <a:gd name="f38" fmla="*/ 21600 f30 1"/>
                <a:gd name="f39" fmla="+- f32 0 f4"/>
                <a:gd name="f40" fmla="+- f33 0 f4"/>
                <a:gd name="f41" fmla="+- f34 0 f4"/>
                <a:gd name="f42" fmla="min f36 f35"/>
                <a:gd name="f43" fmla="*/ f37 1 f31"/>
                <a:gd name="f44" fmla="*/ f38 1 f31"/>
                <a:gd name="f45" fmla="val f43"/>
                <a:gd name="f46" fmla="val f44"/>
                <a:gd name="f47" fmla="*/ f22 f42 1"/>
                <a:gd name="f48" fmla="+- f46 0 f22"/>
                <a:gd name="f49" fmla="+- f45 0 f22"/>
                <a:gd name="f50" fmla="*/ f45 f42 1"/>
                <a:gd name="f51" fmla="*/ f46 f42 1"/>
                <a:gd name="f52" fmla="*/ f48 1 2"/>
                <a:gd name="f53" fmla="min f49 f48"/>
                <a:gd name="f54" fmla="*/ f49 f49 1"/>
                <a:gd name="f55" fmla="*/ f49 f42 1"/>
                <a:gd name="f56" fmla="*/ f53 f24 1"/>
                <a:gd name="f57" fmla="*/ f53 f23 1"/>
                <a:gd name="f58" fmla="*/ f53 f25 1"/>
                <a:gd name="f59" fmla="*/ f56 1 100000"/>
                <a:gd name="f60" fmla="*/ f57 1 100000"/>
                <a:gd name="f61" fmla="*/ f58 1 100000"/>
                <a:gd name="f62" fmla="+- f59 f60 0"/>
                <a:gd name="f63" fmla="*/ f59 f59 1"/>
                <a:gd name="f64" fmla="*/ f61 f61 1"/>
                <a:gd name="f65" fmla="+- f60 0 f59"/>
                <a:gd name="f66" fmla="*/ f60 1 2"/>
                <a:gd name="f67" fmla="+- f22 f61 0"/>
                <a:gd name="f68" fmla="+- 0 0 f61"/>
                <a:gd name="f69" fmla="*/ f59 1 2"/>
                <a:gd name="f70" fmla="*/ f62 1 4"/>
                <a:gd name="f71" fmla="+- f54 0 f64"/>
                <a:gd name="f72" fmla="*/ f65 1 2"/>
                <a:gd name="f73" fmla="+- f46 0 f66"/>
                <a:gd name="f74" fmla="+- 0 0 f68"/>
                <a:gd name="f75" fmla="+- 0 0 f69"/>
                <a:gd name="f76" fmla="*/ f67 f42 1"/>
                <a:gd name="f77" fmla="*/ f69 f42 1"/>
                <a:gd name="f78" fmla="+- f52 0 f70"/>
                <a:gd name="f79" fmla="sqrt f71"/>
                <a:gd name="f80" fmla="+- 0 0 f75"/>
                <a:gd name="f81" fmla="*/ f73 f42 1"/>
                <a:gd name="f82" fmla="*/ f78 2 1"/>
                <a:gd name="f83" fmla="+- f78 f59 0"/>
                <a:gd name="f84" fmla="*/ f79 f78 1"/>
                <a:gd name="f85" fmla="*/ f78 f42 1"/>
                <a:gd name="f86" fmla="*/ f82 f82 1"/>
                <a:gd name="f87" fmla="*/ f84 1 f49"/>
                <a:gd name="f88" fmla="+- f78 f83 0"/>
                <a:gd name="f89" fmla="*/ f83 f42 1"/>
                <a:gd name="f90" fmla="+- f86 0 f63"/>
                <a:gd name="f91" fmla="+- f78 f87 0"/>
                <a:gd name="f92" fmla="+- f83 f87 0"/>
                <a:gd name="f93" fmla="+- 0 0 f87"/>
                <a:gd name="f94" fmla="*/ f88 1 2"/>
                <a:gd name="f95" fmla="sqrt f90"/>
                <a:gd name="f96" fmla="+- f91 0 f72"/>
                <a:gd name="f97" fmla="+- f92 f72 0"/>
                <a:gd name="f98" fmla="+- 0 0 f93"/>
                <a:gd name="f99" fmla="*/ f91 f42 1"/>
                <a:gd name="f100" fmla="*/ f94 f42 1"/>
                <a:gd name="f101" fmla="*/ f95 f49 1"/>
                <a:gd name="f102" fmla="at2 f74 f98"/>
                <a:gd name="f103" fmla="*/ f96 f42 1"/>
                <a:gd name="f104" fmla="*/ f97 f42 1"/>
                <a:gd name="f105" fmla="*/ f101 1 f82"/>
                <a:gd name="f106" fmla="+- f102 f4 0"/>
                <a:gd name="f107" fmla="*/ f106 f11 1"/>
                <a:gd name="f108" fmla="+- 0 0 f105"/>
                <a:gd name="f109" fmla="*/ f107 1 f3"/>
                <a:gd name="f110" fmla="+- 0 0 f108"/>
                <a:gd name="f111" fmla="+- 0 0 f109"/>
                <a:gd name="f112" fmla="at2 f110 f80"/>
                <a:gd name="f113" fmla="val f111"/>
                <a:gd name="f114" fmla="+- f112 f4 0"/>
                <a:gd name="f115" fmla="+- 0 0 f113"/>
                <a:gd name="f116" fmla="*/ f114 f11 1"/>
                <a:gd name="f117" fmla="*/ f115 f3 1"/>
                <a:gd name="f118" fmla="*/ f116 1 f3"/>
                <a:gd name="f119" fmla="*/ f117 1 f11"/>
                <a:gd name="f120" fmla="+- 0 0 f118"/>
                <a:gd name="f121" fmla="+- f119 0 f4"/>
                <a:gd name="f122" fmla="val f120"/>
                <a:gd name="f123" fmla="+- 0 0 f122"/>
                <a:gd name="f124" fmla="*/ f123 f3 1"/>
                <a:gd name="f125" fmla="*/ f124 1 f11"/>
                <a:gd name="f126" fmla="+- f125 0 f4"/>
                <a:gd name="f127" fmla="+- f126 0 f121"/>
                <a:gd name="f128" fmla="+- f121 f126 0"/>
                <a:gd name="f129" fmla="+- 0 0 f12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7" y="f77"/>
                </a:cxn>
                <a:cxn ang="f39">
                  <a:pos x="f76" y="f103"/>
                </a:cxn>
                <a:cxn ang="f40">
                  <a:pos x="f47" y="f81"/>
                </a:cxn>
                <a:cxn ang="f41">
                  <a:pos x="f76" y="f104"/>
                </a:cxn>
                <a:cxn ang="f40">
                  <a:pos x="f50" y="f100"/>
                </a:cxn>
              </a:cxnLst>
              <a:rect l="f47" t="f47" r="f50" b="f51"/>
              <a:pathLst>
                <a:path stroke="0">
                  <a:moveTo>
                    <a:pt x="f47" y="f81"/>
                  </a:moveTo>
                  <a:lnTo>
                    <a:pt x="f76" y="f103"/>
                  </a:lnTo>
                  <a:lnTo>
                    <a:pt x="f76" y="f99"/>
                  </a:lnTo>
                  <a:arcTo wR="f55" hR="f85" stAng="f121" swAng="f127"/>
                  <a:arcTo wR="f55" hR="f85" stAng="f129" swAng="f128"/>
                  <a:lnTo>
                    <a:pt x="f76" y="f104"/>
                  </a:lnTo>
                  <a:close/>
                </a:path>
                <a:path stroke="0">
                  <a:moveTo>
                    <a:pt x="f50" y="f89"/>
                  </a:moveTo>
                  <a:arcTo wR="f55" hR="f85" stAng="f10" swAng="f12"/>
                  <a:lnTo>
                    <a:pt x="f47" y="f47"/>
                  </a:lnTo>
                  <a:arcTo wR="f55" hR="f85" stAng="f5" swAng="f4"/>
                  <a:close/>
                </a:path>
                <a:path fill="none">
                  <a:moveTo>
                    <a:pt x="f50" y="f89"/>
                  </a:moveTo>
                  <a:arcTo wR="f55" hR="f85" stAng="f10" swAng="f12"/>
                  <a:lnTo>
                    <a:pt x="f47" y="f47"/>
                  </a:lnTo>
                  <a:arcTo wR="f55" hR="f85" stAng="f5" swAng="f4"/>
                  <a:lnTo>
                    <a:pt x="f50" y="f89"/>
                  </a:lnTo>
                  <a:arcTo wR="f55" hR="f85" stAng="f10" swAng="f121"/>
                  <a:lnTo>
                    <a:pt x="f76" y="f104"/>
                  </a:lnTo>
                  <a:lnTo>
                    <a:pt x="f47" y="f81"/>
                  </a:lnTo>
                  <a:lnTo>
                    <a:pt x="f76" y="f103"/>
                  </a:lnTo>
                  <a:lnTo>
                    <a:pt x="f76" y="f99"/>
                  </a:lnTo>
                  <a:arcTo wR="f55" hR="f85" stAng="f121" swAng="f127"/>
                </a:path>
              </a:pathLst>
            </a:custGeom>
            <a:solidFill>
              <a:srgbClr val="9BBB59"/>
            </a:solidFill>
            <a:ln w="9528">
              <a:solidFill>
                <a:srgbClr val="9BBB59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68355" y="1400961"/>
            <a:ext cx="9071643" cy="615555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pl-PL" sz="4000" b="1" i="1">
                <a:latin typeface="Calibri"/>
              </a:rPr>
              <a:t>Istota, moc żywic (RESINS)</a:t>
            </a: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722"/>
            <a:ext cx="10079998" cy="10796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1"/>
          <p:cNvSpPr txBox="1"/>
          <p:nvPr/>
        </p:nvSpPr>
        <p:spPr>
          <a:xfrm>
            <a:off x="4423391" y="3278617"/>
            <a:ext cx="4395593" cy="341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Funkcje żywicy</a:t>
            </a:r>
            <a:r>
              <a:rPr lang="en-GB" sz="1800" b="1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: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Kompatybilność z </a:t>
            </a:r>
            <a:r>
              <a:rPr lang="pl-PL" sz="1800" b="0" i="0" u="none" strike="noStrike" kern="1200" cap="none" spc="0" baseline="0" dirty="0" smtClean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mediami</a:t>
            </a:r>
            <a:endParaRPr lang="en-GB" sz="1800" b="0" i="0" u="none" strike="noStrike" kern="1200" cap="none" spc="0" baseline="0" dirty="0">
              <a:solidFill>
                <a:srgbClr val="0099FF"/>
              </a:solidFill>
              <a:uFillTx/>
              <a:latin typeface="Calibri"/>
              <a:ea typeface="Verdana" pitchFamily="34"/>
              <a:cs typeface="Verdana" pitchFamily="34"/>
            </a:endParaRP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 smtClean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Wysoka odporność </a:t>
            </a:r>
            <a:r>
              <a:rPr lang="pl-PL" sz="18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na </a:t>
            </a:r>
            <a:r>
              <a:rPr lang="pl-PL" sz="1800" b="0" i="0" u="none" strike="noStrike" kern="1200" cap="none" spc="0" baseline="0" dirty="0" smtClean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ścieranie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 smtClean="0">
                <a:solidFill>
                  <a:srgbClr val="0099FF"/>
                </a:solidFill>
                <a:latin typeface="Calibri"/>
                <a:ea typeface="Verdana" pitchFamily="34"/>
                <a:cs typeface="Verdana" pitchFamily="34"/>
              </a:rPr>
              <a:t>Wysoka </a:t>
            </a:r>
            <a:r>
              <a:rPr lang="pl-PL" sz="1800" b="0" i="0" u="none" strike="noStrike" kern="1200" cap="none" spc="0" baseline="0" dirty="0" smtClean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odporność chemiczna</a:t>
            </a:r>
            <a:endParaRPr lang="pl-PL" sz="1800" b="0" i="0" u="none" strike="noStrike" kern="1200" cap="none" spc="0" baseline="0" dirty="0">
              <a:solidFill>
                <a:srgbClr val="0099FF"/>
              </a:solidFill>
              <a:uFillTx/>
              <a:latin typeface="Calibri"/>
              <a:ea typeface="Verdana" pitchFamily="34"/>
              <a:cs typeface="Verdana" pitchFamily="34"/>
            </a:endParaRP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Lepkość </a:t>
            </a:r>
            <a:r>
              <a:rPr lang="pl-PL" sz="1800" b="0" i="0" u="none" strike="noStrike" kern="1200" cap="none" spc="0" baseline="0" dirty="0" smtClean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tuszu</a:t>
            </a:r>
            <a:endParaRPr lang="en-GB" sz="1800" b="0" i="0" u="none" strike="noStrike" kern="1200" cap="none" spc="0" baseline="0" dirty="0">
              <a:solidFill>
                <a:srgbClr val="0099FF"/>
              </a:solidFill>
              <a:uFillTx/>
              <a:latin typeface="Calibri"/>
              <a:ea typeface="Verdana" pitchFamily="34"/>
              <a:cs typeface="Verdana" pitchFamily="34"/>
            </a:endParaRP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 smtClean="0">
                <a:solidFill>
                  <a:srgbClr val="0099FF"/>
                </a:solidFill>
                <a:latin typeface="Calibri"/>
                <a:ea typeface="Verdana" pitchFamily="34"/>
                <a:cs typeface="Verdana" pitchFamily="34"/>
              </a:rPr>
              <a:t>Wysoka szybkość schnięcia atramentu</a:t>
            </a:r>
            <a:endParaRPr lang="en-GB" sz="1800" b="0" i="0" u="none" strike="noStrike" kern="1200" cap="none" spc="0" baseline="0" dirty="0">
              <a:solidFill>
                <a:srgbClr val="0099FF"/>
              </a:solidFill>
              <a:uFillTx/>
              <a:latin typeface="Calibri"/>
              <a:ea typeface="Verdana" pitchFamily="34"/>
              <a:cs typeface="Verdana" pitchFamily="34"/>
            </a:endParaRP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Zachowanie </a:t>
            </a:r>
            <a:r>
              <a:rPr lang="pl-PL" sz="1800" b="0" i="0" u="none" strike="noStrike" kern="1200" cap="none" spc="0" baseline="0" dirty="0" smtClean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efektu </a:t>
            </a:r>
            <a:r>
              <a:rPr lang="pl-PL" sz="18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połysku (</a:t>
            </a:r>
            <a:r>
              <a:rPr lang="pl-PL" sz="1800" b="0" i="0" u="none" strike="noStrike" kern="1200" cap="none" spc="0" baseline="0" dirty="0" err="1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gloss</a:t>
            </a:r>
            <a:r>
              <a:rPr lang="pl-PL" sz="1800" b="0" i="0" u="none" strike="noStrike" kern="1200" cap="none" spc="0" baseline="0" dirty="0" smtClean="0">
                <a:solidFill>
                  <a:srgbClr val="0099FF"/>
                </a:solidFill>
                <a:uFillTx/>
                <a:latin typeface="Calibri"/>
                <a:ea typeface="Verdana" pitchFamily="34"/>
                <a:cs typeface="Verdana" pitchFamily="34"/>
              </a:rPr>
              <a:t>)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 smtClean="0">
                <a:solidFill>
                  <a:srgbClr val="0099FF"/>
                </a:solidFill>
                <a:latin typeface="Calibri"/>
                <a:ea typeface="Verdana" pitchFamily="34"/>
                <a:cs typeface="Verdana" pitchFamily="34"/>
              </a:rPr>
              <a:t>Niższa częstotliwość konserwacji plotera</a:t>
            </a:r>
            <a:endParaRPr lang="en-GB" sz="1800" b="0" i="0" u="none" strike="noStrike" kern="1200" cap="none" spc="0" baseline="0" dirty="0">
              <a:solidFill>
                <a:srgbClr val="0099FF"/>
              </a:solidFill>
              <a:uFillTx/>
              <a:latin typeface="Calibri"/>
              <a:ea typeface="Verdana" pitchFamily="34"/>
              <a:cs typeface="Verdana" pitchFamily="34"/>
            </a:endParaRPr>
          </a:p>
        </p:txBody>
      </p:sp>
      <p:cxnSp>
        <p:nvCxnSpPr>
          <p:cNvPr id="5" name="Straight Connector 67"/>
          <p:cNvCxnSpPr/>
          <p:nvPr/>
        </p:nvCxnSpPr>
        <p:spPr>
          <a:xfrm>
            <a:off x="4318446" y="3415997"/>
            <a:ext cx="0" cy="3135111"/>
          </a:xfrm>
          <a:prstGeom prst="straightConnector1">
            <a:avLst/>
          </a:prstGeom>
          <a:noFill/>
          <a:ln w="9528">
            <a:solidFill>
              <a:srgbClr val="0099FF"/>
            </a:solidFill>
            <a:prstDash val="solid"/>
          </a:ln>
        </p:spPr>
      </p:cxnSp>
      <p:pic>
        <p:nvPicPr>
          <p:cNvPr id="6" name="Picture 30" descr="arr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30110">
            <a:off x="3600862" y="3146608"/>
            <a:ext cx="654993" cy="459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 descr="clas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9804" y="4078873"/>
            <a:ext cx="1565498" cy="720080"/>
          </a:xfrm>
          <a:prstGeom prst="rect">
            <a:avLst/>
          </a:prstGeom>
          <a:noFill/>
          <a:ln w="9528">
            <a:solidFill>
              <a:srgbClr val="000000"/>
            </a:solidFill>
            <a:custDash>
              <a:ds d="100000" sp="100000"/>
            </a:custDash>
            <a:miter/>
          </a:ln>
        </p:spPr>
      </p:pic>
      <p:pic>
        <p:nvPicPr>
          <p:cNvPr id="8" name="Picture 6" descr="class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9804" y="3358792"/>
            <a:ext cx="1532086" cy="706154"/>
          </a:xfrm>
          <a:prstGeom prst="rect">
            <a:avLst/>
          </a:prstGeom>
          <a:noFill/>
          <a:ln w="9528">
            <a:solidFill>
              <a:srgbClr val="000000"/>
            </a:solidFill>
            <a:custDash>
              <a:ds d="100000" sp="100000"/>
            </a:custDash>
            <a:miter/>
          </a:ln>
        </p:spPr>
      </p:pic>
      <p:sp>
        <p:nvSpPr>
          <p:cNvPr id="9" name="Oval 17"/>
          <p:cNvSpPr/>
          <p:nvPr/>
        </p:nvSpPr>
        <p:spPr>
          <a:xfrm>
            <a:off x="2244961" y="4715112"/>
            <a:ext cx="1835996" cy="1835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784509" y="2555702"/>
            <a:ext cx="7781260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1" u="none" strike="noStrike" kern="1200" cap="none" spc="0" baseline="0">
                <a:solidFill>
                  <a:srgbClr val="ED145B"/>
                </a:solidFill>
                <a:uFillTx/>
                <a:latin typeface="Calibri"/>
                <a:ea typeface="Verdana" pitchFamily="34"/>
                <a:cs typeface="Verdana" pitchFamily="34"/>
              </a:rPr>
              <a:t>Żywica (resin) „klei” pigmenty ze sobą i pozwala pigmentom na trwalsze przyleganie do podłoża </a:t>
            </a:r>
            <a:endParaRPr lang="en-GB" sz="1800" b="0" i="1" u="none" strike="noStrike" kern="1200" cap="none" spc="0" baseline="0">
              <a:solidFill>
                <a:srgbClr val="ED145B"/>
              </a:solidFill>
              <a:uFillTx/>
              <a:latin typeface="Calibri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68355" y="1400961"/>
            <a:ext cx="9071643" cy="615555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pl-PL" sz="4000" b="1" i="1">
                <a:latin typeface="Calibri"/>
              </a:rPr>
              <a:t>Universal MS: unikalny mix żywic (resin)</a:t>
            </a: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722"/>
            <a:ext cx="10079998" cy="10796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a 116"/>
          <p:cNvGrpSpPr/>
          <p:nvPr/>
        </p:nvGrpSpPr>
        <p:grpSpPr>
          <a:xfrm>
            <a:off x="595448" y="2270217"/>
            <a:ext cx="8496942" cy="4763091"/>
            <a:chOff x="595448" y="2270217"/>
            <a:chExt cx="8496942" cy="4763091"/>
          </a:xfrm>
        </p:grpSpPr>
        <p:sp>
          <p:nvSpPr>
            <p:cNvPr id="5" name="Rectangle 15"/>
            <p:cNvSpPr/>
            <p:nvPr/>
          </p:nvSpPr>
          <p:spPr>
            <a:xfrm>
              <a:off x="2451040" y="4090742"/>
              <a:ext cx="371118" cy="192024"/>
            </a:xfrm>
            <a:prstGeom prst="rect">
              <a:avLst/>
            </a:prstGeom>
            <a:solidFill>
              <a:srgbClr val="C0504D"/>
            </a:solidFill>
            <a:ln w="25402">
              <a:solidFill>
                <a:srgbClr val="C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6" name="Group 27"/>
            <p:cNvGrpSpPr/>
            <p:nvPr/>
          </p:nvGrpSpPr>
          <p:grpSpPr>
            <a:xfrm>
              <a:off x="595448" y="3874715"/>
              <a:ext cx="371118" cy="408051"/>
              <a:chOff x="595448" y="3874715"/>
              <a:chExt cx="371118" cy="408051"/>
            </a:xfrm>
          </p:grpSpPr>
          <p:sp>
            <p:nvSpPr>
              <p:cNvPr id="7" name="Rectangle 12"/>
              <p:cNvSpPr/>
              <p:nvPr/>
            </p:nvSpPr>
            <p:spPr>
              <a:xfrm>
                <a:off x="595448" y="4090742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Rectangle 29"/>
              <p:cNvSpPr/>
              <p:nvPr/>
            </p:nvSpPr>
            <p:spPr>
              <a:xfrm>
                <a:off x="595448" y="3874715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9" name="Group 42"/>
            <p:cNvGrpSpPr/>
            <p:nvPr/>
          </p:nvGrpSpPr>
          <p:grpSpPr>
            <a:xfrm>
              <a:off x="966566" y="3874715"/>
              <a:ext cx="371118" cy="408051"/>
              <a:chOff x="966566" y="3874715"/>
              <a:chExt cx="371118" cy="408051"/>
            </a:xfrm>
          </p:grpSpPr>
          <p:sp>
            <p:nvSpPr>
              <p:cNvPr id="10" name="Rectangle 13"/>
              <p:cNvSpPr/>
              <p:nvPr/>
            </p:nvSpPr>
            <p:spPr>
              <a:xfrm>
                <a:off x="966566" y="4090742"/>
                <a:ext cx="371118" cy="192024"/>
              </a:xfrm>
              <a:prstGeom prst="rect">
                <a:avLst/>
              </a:prstGeom>
              <a:solidFill>
                <a:srgbClr val="C0504D"/>
              </a:solidFill>
              <a:ln w="25402">
                <a:solidFill>
                  <a:srgbClr val="C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Rectangle 30"/>
              <p:cNvSpPr/>
              <p:nvPr/>
            </p:nvSpPr>
            <p:spPr>
              <a:xfrm>
                <a:off x="966566" y="3874715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2" name="Group 44"/>
            <p:cNvGrpSpPr/>
            <p:nvPr/>
          </p:nvGrpSpPr>
          <p:grpSpPr>
            <a:xfrm>
              <a:off x="1337684" y="3874715"/>
              <a:ext cx="371118" cy="408051"/>
              <a:chOff x="1337684" y="3874715"/>
              <a:chExt cx="371118" cy="408051"/>
            </a:xfrm>
          </p:grpSpPr>
          <p:sp>
            <p:nvSpPr>
              <p:cNvPr id="13" name="Rectangle 19"/>
              <p:cNvSpPr/>
              <p:nvPr/>
            </p:nvSpPr>
            <p:spPr>
              <a:xfrm>
                <a:off x="1337684" y="4090742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" name="Rectangle 31"/>
              <p:cNvSpPr/>
              <p:nvPr/>
            </p:nvSpPr>
            <p:spPr>
              <a:xfrm>
                <a:off x="1337684" y="3874715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5" name="Group 67"/>
            <p:cNvGrpSpPr/>
            <p:nvPr/>
          </p:nvGrpSpPr>
          <p:grpSpPr>
            <a:xfrm>
              <a:off x="1708803" y="3874715"/>
              <a:ext cx="371118" cy="408051"/>
              <a:chOff x="1708803" y="3874715"/>
              <a:chExt cx="371118" cy="408051"/>
            </a:xfrm>
          </p:grpSpPr>
          <p:sp>
            <p:nvSpPr>
              <p:cNvPr id="16" name="Rectangle 14"/>
              <p:cNvSpPr/>
              <p:nvPr/>
            </p:nvSpPr>
            <p:spPr>
              <a:xfrm>
                <a:off x="1708803" y="4090742"/>
                <a:ext cx="371118" cy="192024"/>
              </a:xfrm>
              <a:prstGeom prst="rect">
                <a:avLst/>
              </a:prstGeom>
              <a:solidFill>
                <a:srgbClr val="C0504D"/>
              </a:solidFill>
              <a:ln w="25402">
                <a:solidFill>
                  <a:srgbClr val="C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Rectangle 33"/>
              <p:cNvSpPr/>
              <p:nvPr/>
            </p:nvSpPr>
            <p:spPr>
              <a:xfrm>
                <a:off x="1708803" y="3874715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8" name="Group 48"/>
            <p:cNvGrpSpPr/>
            <p:nvPr/>
          </p:nvGrpSpPr>
          <p:grpSpPr>
            <a:xfrm>
              <a:off x="1894362" y="3874715"/>
              <a:ext cx="742236" cy="408051"/>
              <a:chOff x="1894362" y="3874715"/>
              <a:chExt cx="742236" cy="408051"/>
            </a:xfrm>
          </p:grpSpPr>
          <p:grpSp>
            <p:nvGrpSpPr>
              <p:cNvPr id="19" name="Group 46"/>
              <p:cNvGrpSpPr/>
              <p:nvPr/>
            </p:nvGrpSpPr>
            <p:grpSpPr>
              <a:xfrm>
                <a:off x="1894362" y="3874715"/>
                <a:ext cx="556677" cy="408051"/>
                <a:chOff x="1894362" y="3874715"/>
                <a:chExt cx="556677" cy="408051"/>
              </a:xfrm>
            </p:grpSpPr>
            <p:sp>
              <p:nvSpPr>
                <p:cNvPr id="20" name="Rectangle 24"/>
                <p:cNvSpPr/>
                <p:nvPr/>
              </p:nvSpPr>
              <p:spPr>
                <a:xfrm>
                  <a:off x="2079921" y="4090742"/>
                  <a:ext cx="371118" cy="192024"/>
                </a:xfrm>
                <a:prstGeom prst="rect">
                  <a:avLst/>
                </a:prstGeom>
                <a:solidFill>
                  <a:srgbClr val="DCE6F2"/>
                </a:solidFill>
                <a:ln w="25402">
                  <a:solidFill>
                    <a:srgbClr val="B9CDE5"/>
                  </a:solidFill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1" name="Rectangle 32"/>
                <p:cNvSpPr/>
                <p:nvPr/>
              </p:nvSpPr>
              <p:spPr>
                <a:xfrm>
                  <a:off x="1894362" y="3874715"/>
                  <a:ext cx="371118" cy="192024"/>
                </a:xfrm>
                <a:prstGeom prst="rect">
                  <a:avLst/>
                </a:prstGeom>
                <a:solidFill>
                  <a:srgbClr val="DCE6F2"/>
                </a:solidFill>
                <a:ln w="25402">
                  <a:solidFill>
                    <a:srgbClr val="B9CDE5"/>
                  </a:solidFill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22" name="Rectangle 34"/>
              <p:cNvSpPr/>
              <p:nvPr/>
            </p:nvSpPr>
            <p:spPr>
              <a:xfrm>
                <a:off x="2265480" y="3874715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3" name="Group 51"/>
            <p:cNvGrpSpPr/>
            <p:nvPr/>
          </p:nvGrpSpPr>
          <p:grpSpPr>
            <a:xfrm>
              <a:off x="3193276" y="3874715"/>
              <a:ext cx="371118" cy="408051"/>
              <a:chOff x="3193276" y="3874715"/>
              <a:chExt cx="371118" cy="408051"/>
            </a:xfrm>
          </p:grpSpPr>
          <p:sp>
            <p:nvSpPr>
              <p:cNvPr id="24" name="Rectangle 16"/>
              <p:cNvSpPr/>
              <p:nvPr/>
            </p:nvSpPr>
            <p:spPr>
              <a:xfrm>
                <a:off x="3193276" y="4090742"/>
                <a:ext cx="371118" cy="192024"/>
              </a:xfrm>
              <a:prstGeom prst="rect">
                <a:avLst/>
              </a:prstGeom>
              <a:solidFill>
                <a:srgbClr val="C0504D"/>
              </a:solidFill>
              <a:ln w="25402">
                <a:solidFill>
                  <a:srgbClr val="C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" name="Rectangle 36"/>
              <p:cNvSpPr/>
              <p:nvPr/>
            </p:nvSpPr>
            <p:spPr>
              <a:xfrm>
                <a:off x="3193276" y="3874715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6" name="Group 50"/>
            <p:cNvGrpSpPr/>
            <p:nvPr/>
          </p:nvGrpSpPr>
          <p:grpSpPr>
            <a:xfrm>
              <a:off x="2822158" y="3874715"/>
              <a:ext cx="371118" cy="408051"/>
              <a:chOff x="2822158" y="3874715"/>
              <a:chExt cx="371118" cy="408051"/>
            </a:xfrm>
          </p:grpSpPr>
          <p:sp>
            <p:nvSpPr>
              <p:cNvPr id="27" name="Rectangle 22"/>
              <p:cNvSpPr/>
              <p:nvPr/>
            </p:nvSpPr>
            <p:spPr>
              <a:xfrm>
                <a:off x="2822158" y="4090742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" name="Rectangle 37"/>
              <p:cNvSpPr/>
              <p:nvPr/>
            </p:nvSpPr>
            <p:spPr>
              <a:xfrm>
                <a:off x="2822158" y="3874715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9" name="Group 49"/>
            <p:cNvGrpSpPr/>
            <p:nvPr/>
          </p:nvGrpSpPr>
          <p:grpSpPr>
            <a:xfrm>
              <a:off x="2451040" y="3874715"/>
              <a:ext cx="463902" cy="408051"/>
              <a:chOff x="2451040" y="3874715"/>
              <a:chExt cx="463902" cy="408051"/>
            </a:xfrm>
          </p:grpSpPr>
          <p:sp>
            <p:nvSpPr>
              <p:cNvPr id="30" name="Rectangle 20"/>
              <p:cNvSpPr/>
              <p:nvPr/>
            </p:nvSpPr>
            <p:spPr>
              <a:xfrm>
                <a:off x="2451040" y="4090742"/>
                <a:ext cx="371118" cy="192024"/>
              </a:xfrm>
              <a:prstGeom prst="rect">
                <a:avLst/>
              </a:prstGeom>
              <a:solidFill>
                <a:srgbClr val="C00000"/>
              </a:solidFill>
              <a:ln w="25402">
                <a:solidFill>
                  <a:srgbClr val="C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" name="Rectangle 38"/>
              <p:cNvSpPr/>
              <p:nvPr/>
            </p:nvSpPr>
            <p:spPr>
              <a:xfrm>
                <a:off x="2543824" y="3874715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2" name="Group 65"/>
            <p:cNvGrpSpPr/>
            <p:nvPr/>
          </p:nvGrpSpPr>
          <p:grpSpPr>
            <a:xfrm>
              <a:off x="4677750" y="3874715"/>
              <a:ext cx="371118" cy="408051"/>
              <a:chOff x="4677750" y="3874715"/>
              <a:chExt cx="371118" cy="408051"/>
            </a:xfrm>
          </p:grpSpPr>
          <p:sp>
            <p:nvSpPr>
              <p:cNvPr id="33" name="Rectangle 18"/>
              <p:cNvSpPr/>
              <p:nvPr/>
            </p:nvSpPr>
            <p:spPr>
              <a:xfrm>
                <a:off x="4677750" y="4090742"/>
                <a:ext cx="371118" cy="192024"/>
              </a:xfrm>
              <a:prstGeom prst="rect">
                <a:avLst/>
              </a:prstGeom>
              <a:solidFill>
                <a:srgbClr val="C0504D"/>
              </a:solidFill>
              <a:ln w="25402">
                <a:solidFill>
                  <a:srgbClr val="C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" name="Rectangle 39"/>
              <p:cNvSpPr/>
              <p:nvPr/>
            </p:nvSpPr>
            <p:spPr>
              <a:xfrm>
                <a:off x="4677750" y="3874715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5" name="Group 62"/>
            <p:cNvGrpSpPr/>
            <p:nvPr/>
          </p:nvGrpSpPr>
          <p:grpSpPr>
            <a:xfrm>
              <a:off x="4306631" y="3874715"/>
              <a:ext cx="371118" cy="408051"/>
              <a:chOff x="4306631" y="3874715"/>
              <a:chExt cx="371118" cy="408051"/>
            </a:xfrm>
          </p:grpSpPr>
          <p:sp>
            <p:nvSpPr>
              <p:cNvPr id="36" name="Rectangle 21"/>
              <p:cNvSpPr/>
              <p:nvPr/>
            </p:nvSpPr>
            <p:spPr>
              <a:xfrm>
                <a:off x="4306631" y="4090742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37" name="Rectangle 40"/>
              <p:cNvSpPr/>
              <p:nvPr/>
            </p:nvSpPr>
            <p:spPr>
              <a:xfrm>
                <a:off x="4306631" y="3874715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8" name="Group 58"/>
            <p:cNvGrpSpPr/>
            <p:nvPr/>
          </p:nvGrpSpPr>
          <p:grpSpPr>
            <a:xfrm>
              <a:off x="3935513" y="3874715"/>
              <a:ext cx="371118" cy="408051"/>
              <a:chOff x="3935513" y="3874715"/>
              <a:chExt cx="371118" cy="408051"/>
            </a:xfrm>
          </p:grpSpPr>
          <p:sp>
            <p:nvSpPr>
              <p:cNvPr id="39" name="Rectangle 17"/>
              <p:cNvSpPr/>
              <p:nvPr/>
            </p:nvSpPr>
            <p:spPr>
              <a:xfrm>
                <a:off x="3935513" y="4090742"/>
                <a:ext cx="371118" cy="192024"/>
              </a:xfrm>
              <a:prstGeom prst="rect">
                <a:avLst/>
              </a:prstGeom>
              <a:solidFill>
                <a:srgbClr val="C0504D"/>
              </a:solidFill>
              <a:ln w="25402">
                <a:solidFill>
                  <a:srgbClr val="C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40" name="Rectangle 41"/>
              <p:cNvSpPr/>
              <p:nvPr/>
            </p:nvSpPr>
            <p:spPr>
              <a:xfrm>
                <a:off x="3935513" y="3874715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1" name="Group 66"/>
            <p:cNvGrpSpPr/>
            <p:nvPr/>
          </p:nvGrpSpPr>
          <p:grpSpPr>
            <a:xfrm>
              <a:off x="5048868" y="3874715"/>
              <a:ext cx="371118" cy="408051"/>
              <a:chOff x="5048868" y="3874715"/>
              <a:chExt cx="371118" cy="408051"/>
            </a:xfrm>
          </p:grpSpPr>
          <p:sp>
            <p:nvSpPr>
              <p:cNvPr id="42" name="Rectangle 23"/>
              <p:cNvSpPr/>
              <p:nvPr/>
            </p:nvSpPr>
            <p:spPr>
              <a:xfrm>
                <a:off x="5048868" y="4090742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DCE6F2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43" name="Rectangle 28"/>
              <p:cNvSpPr/>
              <p:nvPr/>
            </p:nvSpPr>
            <p:spPr>
              <a:xfrm>
                <a:off x="5048868" y="3874715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4" name="Group 53"/>
            <p:cNvGrpSpPr/>
            <p:nvPr/>
          </p:nvGrpSpPr>
          <p:grpSpPr>
            <a:xfrm>
              <a:off x="3547780" y="3874715"/>
              <a:ext cx="387733" cy="408051"/>
              <a:chOff x="3547780" y="3874715"/>
              <a:chExt cx="387733" cy="408051"/>
            </a:xfrm>
          </p:grpSpPr>
          <p:sp>
            <p:nvSpPr>
              <p:cNvPr id="45" name="Rectangle 35"/>
              <p:cNvSpPr/>
              <p:nvPr/>
            </p:nvSpPr>
            <p:spPr>
              <a:xfrm>
                <a:off x="3564395" y="3874715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46" name="Rectangle 26"/>
              <p:cNvSpPr/>
              <p:nvPr/>
            </p:nvSpPr>
            <p:spPr>
              <a:xfrm>
                <a:off x="3547780" y="4090742"/>
                <a:ext cx="360035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47" name="Trapezoid 43"/>
            <p:cNvSpPr/>
            <p:nvPr/>
          </p:nvSpPr>
          <p:spPr>
            <a:xfrm>
              <a:off x="6275700" y="5604732"/>
              <a:ext cx="279650" cy="207641"/>
            </a:xfrm>
            <a:custGeom>
              <a:avLst>
                <a:gd name="f8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25000"/>
                <a:gd name="f9" fmla="+- 0 0 -270"/>
                <a:gd name="f10" fmla="+- 0 0 -90"/>
                <a:gd name="f11" fmla="abs f4"/>
                <a:gd name="f12" fmla="abs f5"/>
                <a:gd name="f13" fmla="abs f6"/>
                <a:gd name="f14" fmla="val f7"/>
                <a:gd name="f15" fmla="val f8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6 1 f3"/>
                <a:gd name="f22" fmla="*/ f17 1 f3"/>
                <a:gd name="f23" fmla="*/ f18 1 21600"/>
                <a:gd name="f24" fmla="*/ f19 1 21600"/>
                <a:gd name="f25" fmla="*/ 21600 f18 1"/>
                <a:gd name="f26" fmla="*/ 21600 f19 1"/>
                <a:gd name="f27" fmla="+- f21 0 f2"/>
                <a:gd name="f28" fmla="+- f22 0 f2"/>
                <a:gd name="f29" fmla="min f24 f23"/>
                <a:gd name="f30" fmla="*/ f25 1 f20"/>
                <a:gd name="f31" fmla="*/ f26 1 f20"/>
                <a:gd name="f32" fmla="val f30"/>
                <a:gd name="f33" fmla="val f31"/>
                <a:gd name="f34" fmla="*/ f14 f29 1"/>
                <a:gd name="f35" fmla="+- f33 0 f14"/>
                <a:gd name="f36" fmla="+- f32 0 f14"/>
                <a:gd name="f37" fmla="*/ f33 f29 1"/>
                <a:gd name="f38" fmla="*/ f32 f29 1"/>
                <a:gd name="f39" fmla="*/ f35 1 2"/>
                <a:gd name="f40" fmla="*/ f35 1 3"/>
                <a:gd name="f41" fmla="*/ f36 1 4"/>
                <a:gd name="f42" fmla="min f36 f35"/>
                <a:gd name="f43" fmla="*/ 50000 f36 1"/>
                <a:gd name="f44" fmla="+- f14 f39 0"/>
                <a:gd name="f45" fmla="*/ f43 1 f42"/>
                <a:gd name="f46" fmla="*/ f42 f15 1"/>
                <a:gd name="f47" fmla="*/ f41 f15 1"/>
                <a:gd name="f48" fmla="*/ f40 f15 1"/>
                <a:gd name="f49" fmla="*/ f46 1 200000"/>
                <a:gd name="f50" fmla="*/ f46 1 100000"/>
                <a:gd name="f51" fmla="*/ f47 1 f45"/>
                <a:gd name="f52" fmla="*/ f48 1 f45"/>
                <a:gd name="f53" fmla="*/ f44 f29 1"/>
                <a:gd name="f54" fmla="+- f32 0 f50"/>
                <a:gd name="f55" fmla="+- f32 0 f49"/>
                <a:gd name="f56" fmla="+- f32 0 f51"/>
                <a:gd name="f57" fmla="*/ f51 f29 1"/>
                <a:gd name="f58" fmla="*/ f52 f29 1"/>
                <a:gd name="f59" fmla="*/ f50 f29 1"/>
                <a:gd name="f60" fmla="*/ f49 f29 1"/>
                <a:gd name="f61" fmla="*/ f56 f29 1"/>
                <a:gd name="f62" fmla="*/ f54 f29 1"/>
                <a:gd name="f63" fmla="*/ f55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60" y="f53"/>
                </a:cxn>
                <a:cxn ang="f28">
                  <a:pos x="f63" y="f53"/>
                </a:cxn>
              </a:cxnLst>
              <a:rect l="f57" t="f58" r="f61" b="f37"/>
              <a:pathLst>
                <a:path>
                  <a:moveTo>
                    <a:pt x="f34" y="f37"/>
                  </a:moveTo>
                  <a:lnTo>
                    <a:pt x="f59" y="f34"/>
                  </a:lnTo>
                  <a:lnTo>
                    <a:pt x="f62" y="f34"/>
                  </a:lnTo>
                  <a:lnTo>
                    <a:pt x="f38" y="f37"/>
                  </a:lnTo>
                  <a:close/>
                </a:path>
              </a:pathLst>
            </a:custGeom>
            <a:solidFill>
              <a:srgbClr val="DCE6F2"/>
            </a:solidFill>
            <a:ln w="25402">
              <a:solidFill>
                <a:srgbClr val="B9CDE5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48" name="Group 81"/>
            <p:cNvGrpSpPr/>
            <p:nvPr/>
          </p:nvGrpSpPr>
          <p:grpSpPr>
            <a:xfrm>
              <a:off x="595448" y="2270217"/>
              <a:ext cx="8496942" cy="2477886"/>
              <a:chOff x="595448" y="2270217"/>
              <a:chExt cx="8496942" cy="2477886"/>
            </a:xfrm>
          </p:grpSpPr>
          <p:grpSp>
            <p:nvGrpSpPr>
              <p:cNvPr id="49" name="Group 1"/>
              <p:cNvGrpSpPr/>
              <p:nvPr/>
            </p:nvGrpSpPr>
            <p:grpSpPr>
              <a:xfrm>
                <a:off x="595448" y="3658688"/>
                <a:ext cx="8496942" cy="1089415"/>
                <a:chOff x="595448" y="3658688"/>
                <a:chExt cx="8496942" cy="1089415"/>
              </a:xfrm>
            </p:grpSpPr>
            <p:sp>
              <p:nvSpPr>
                <p:cNvPr id="50" name="Rectangle 5"/>
                <p:cNvSpPr/>
                <p:nvPr/>
              </p:nvSpPr>
              <p:spPr>
                <a:xfrm>
                  <a:off x="7436211" y="3802706"/>
                  <a:ext cx="288036" cy="72009"/>
                </a:xfrm>
                <a:prstGeom prst="rect">
                  <a:avLst/>
                </a:prstGeom>
                <a:solidFill>
                  <a:srgbClr val="DCE6F2"/>
                </a:solidFill>
                <a:ln w="25402">
                  <a:solidFill>
                    <a:srgbClr val="DCE6F2"/>
                  </a:solidFill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51" name="Rectangle 6"/>
                <p:cNvSpPr/>
                <p:nvPr/>
              </p:nvSpPr>
              <p:spPr>
                <a:xfrm>
                  <a:off x="7436211" y="4162751"/>
                  <a:ext cx="288036" cy="72009"/>
                </a:xfrm>
                <a:prstGeom prst="rect">
                  <a:avLst/>
                </a:prstGeom>
                <a:solidFill>
                  <a:srgbClr val="C00000"/>
                </a:solidFill>
                <a:ln w="25402">
                  <a:solidFill>
                    <a:srgbClr val="C00000"/>
                  </a:solidFill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cxnSp>
              <p:nvCxnSpPr>
                <p:cNvPr id="52" name="Straight Connector 7"/>
                <p:cNvCxnSpPr/>
                <p:nvPr/>
              </p:nvCxnSpPr>
              <p:spPr>
                <a:xfrm flipV="1">
                  <a:off x="7436211" y="4522786"/>
                  <a:ext cx="288027" cy="8386"/>
                </a:xfrm>
                <a:prstGeom prst="straightConnector1">
                  <a:avLst/>
                </a:prstGeom>
                <a:noFill/>
                <a:ln w="76196">
                  <a:solidFill>
                    <a:srgbClr val="000000"/>
                  </a:solidFill>
                  <a:prstDash val="solid"/>
                </a:ln>
              </p:spPr>
            </p:cxnSp>
            <p:cxnSp>
              <p:nvCxnSpPr>
                <p:cNvPr id="53" name="Straight Connector 11"/>
                <p:cNvCxnSpPr/>
                <p:nvPr/>
              </p:nvCxnSpPr>
              <p:spPr>
                <a:xfrm>
                  <a:off x="595448" y="4306759"/>
                  <a:ext cx="4824539" cy="0"/>
                </a:xfrm>
                <a:prstGeom prst="straightConnector1">
                  <a:avLst/>
                </a:prstGeom>
                <a:noFill/>
                <a:ln w="76196">
                  <a:solidFill>
                    <a:srgbClr val="000000"/>
                  </a:solidFill>
                  <a:prstDash val="solid"/>
                </a:ln>
              </p:spPr>
            </p:cxnSp>
            <p:sp>
              <p:nvSpPr>
                <p:cNvPr id="54" name="TextBox 9"/>
                <p:cNvSpPr txBox="1"/>
                <p:nvPr/>
              </p:nvSpPr>
              <p:spPr>
                <a:xfrm>
                  <a:off x="7813996" y="3658688"/>
                  <a:ext cx="1206386" cy="3693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GB" sz="1800" b="1" i="0" u="none" strike="noStrike" kern="1200" cap="none" spc="0" baseline="0">
                      <a:solidFill>
                        <a:srgbClr val="1B3281"/>
                      </a:solidFill>
                      <a:uFillTx/>
                      <a:latin typeface="Calibri"/>
                    </a:rPr>
                    <a:t>Resin1 </a:t>
                  </a:r>
                </a:p>
              </p:txBody>
            </p:sp>
            <p:sp>
              <p:nvSpPr>
                <p:cNvPr id="55" name="TextBox 10"/>
                <p:cNvSpPr txBox="1"/>
                <p:nvPr/>
              </p:nvSpPr>
              <p:spPr>
                <a:xfrm>
                  <a:off x="7813996" y="4018733"/>
                  <a:ext cx="1152125" cy="3693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GB" sz="1800" b="1" i="0" u="none" strike="noStrike" kern="1200" cap="none" spc="0" baseline="0">
                      <a:solidFill>
                        <a:srgbClr val="003399"/>
                      </a:solidFill>
                      <a:uFillTx/>
                      <a:latin typeface="Calibri"/>
                    </a:rPr>
                    <a:t>Pigment</a:t>
                  </a:r>
                  <a:r>
                    <a:rPr lang="en-GB" sz="18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</a:rPr>
                    <a:t> </a:t>
                  </a:r>
                </a:p>
              </p:txBody>
            </p:sp>
            <p:sp>
              <p:nvSpPr>
                <p:cNvPr id="56" name="TextBox 4"/>
                <p:cNvSpPr txBox="1"/>
                <p:nvPr/>
              </p:nvSpPr>
              <p:spPr>
                <a:xfrm>
                  <a:off x="7796247" y="4378768"/>
                  <a:ext cx="1296143" cy="3693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pl-PL" sz="1800" b="1" i="0" u="none" strike="noStrike" kern="1200" cap="none" spc="0" baseline="0">
                      <a:solidFill>
                        <a:srgbClr val="003399"/>
                      </a:solidFill>
                      <a:uFillTx/>
                      <a:latin typeface="Calibri"/>
                    </a:rPr>
                    <a:t> Podłoże</a:t>
                  </a:r>
                  <a:r>
                    <a:rPr lang="en-GB" sz="1800" b="1" i="0" u="none" strike="noStrike" kern="1200" cap="none" spc="0" baseline="0">
                      <a:solidFill>
                        <a:srgbClr val="003399"/>
                      </a:solidFill>
                      <a:uFillTx/>
                      <a:latin typeface="Calibri"/>
                    </a:rPr>
                    <a:t> </a:t>
                  </a:r>
                </a:p>
              </p:txBody>
            </p:sp>
          </p:grpSp>
          <p:sp>
            <p:nvSpPr>
              <p:cNvPr id="57" name="TextBox 54"/>
              <p:cNvSpPr txBox="1"/>
              <p:nvPr/>
            </p:nvSpPr>
            <p:spPr>
              <a:xfrm>
                <a:off x="667457" y="2270217"/>
                <a:ext cx="6120682" cy="461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2400" b="1" i="0" u="none" strike="noStrike" kern="1200" cap="none" spc="0" baseline="0">
                    <a:solidFill>
                      <a:srgbClr val="ED145B"/>
                    </a:solidFill>
                    <a:uFillTx/>
                    <a:latin typeface="Calibri"/>
                  </a:rPr>
                  <a:t>Atrament z pojedynczą żywicą</a:t>
                </a:r>
                <a:r>
                  <a:rPr lang="en-GB" sz="2400" b="1" i="0" u="none" strike="noStrike" kern="1200" cap="none" spc="0" baseline="0">
                    <a:solidFill>
                      <a:srgbClr val="ED145B"/>
                    </a:solidFill>
                    <a:uFillTx/>
                    <a:latin typeface="Calibri"/>
                  </a:rPr>
                  <a:t> </a:t>
                </a:r>
                <a:r>
                  <a:rPr lang="en-GB" sz="1800" b="1" i="0" u="none" strike="noStrike" kern="1200" cap="none" spc="0" baseline="0">
                    <a:solidFill>
                      <a:srgbClr val="ED145B"/>
                    </a:solidFill>
                    <a:uFillTx/>
                    <a:latin typeface="Wingdings"/>
                  </a:rPr>
                  <a:t></a:t>
                </a:r>
                <a:r>
                  <a:rPr lang="en-GB" sz="2400" b="1" i="0" u="none" strike="noStrike" kern="1200" cap="none" spc="0" baseline="0">
                    <a:solidFill>
                      <a:srgbClr val="ED145B"/>
                    </a:solidFill>
                    <a:uFillTx/>
                    <a:latin typeface="Calibri"/>
                  </a:rPr>
                  <a:t> “</a:t>
                </a:r>
                <a:r>
                  <a:rPr lang="pl-PL" sz="2400" b="1" i="0" u="none" strike="noStrike" kern="1200" cap="none" spc="0" baseline="0">
                    <a:solidFill>
                      <a:srgbClr val="ED145B"/>
                    </a:solidFill>
                    <a:uFillTx/>
                    <a:latin typeface="Calibri"/>
                  </a:rPr>
                  <a:t>Klasycznie</a:t>
                </a:r>
                <a:r>
                  <a:rPr lang="en-GB" sz="2400" b="1" i="0" u="none" strike="noStrike" kern="1200" cap="none" spc="0" baseline="0">
                    <a:solidFill>
                      <a:srgbClr val="ED145B"/>
                    </a:solidFill>
                    <a:uFillTx/>
                    <a:latin typeface="Calibri"/>
                  </a:rPr>
                  <a:t>”</a:t>
                </a:r>
              </a:p>
            </p:txBody>
          </p:sp>
          <p:sp>
            <p:nvSpPr>
              <p:cNvPr id="58" name="TextBox 55"/>
              <p:cNvSpPr txBox="1"/>
              <p:nvPr/>
            </p:nvSpPr>
            <p:spPr>
              <a:xfrm>
                <a:off x="1099501" y="2659870"/>
                <a:ext cx="4948915" cy="1015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268284" marR="0" lvl="0" indent="-268284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2000" b="0" i="0" u="none" strike="noStrike" kern="1200" cap="none" spc="0" baseline="0">
                    <a:solidFill>
                      <a:srgbClr val="1B3281"/>
                    </a:solidFill>
                    <a:uFillTx/>
                    <a:latin typeface="Calibri"/>
                  </a:rPr>
                  <a:t>Pojedyncza stała warstwa,</a:t>
                </a:r>
                <a:endParaRPr lang="en-GB" sz="2000" b="0" i="0" u="none" strike="noStrike" kern="1200" cap="none" spc="0" baseline="0">
                  <a:solidFill>
                    <a:srgbClr val="1B3281"/>
                  </a:solidFill>
                  <a:uFillTx/>
                  <a:latin typeface="Calibri"/>
                </a:endParaRPr>
              </a:p>
              <a:p>
                <a:pPr marL="268284" marR="0" lvl="0" indent="-268284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2000" b="0" i="0" u="none" strike="noStrike" kern="1200" cap="none" spc="0" baseline="0">
                    <a:solidFill>
                      <a:srgbClr val="1B3281"/>
                    </a:solidFill>
                    <a:uFillTx/>
                    <a:latin typeface="Calibri"/>
                  </a:rPr>
                  <a:t>Mniejsza różnorodność mediów,</a:t>
                </a:r>
                <a:endParaRPr lang="en-GB" sz="2000" b="0" i="0" u="none" strike="noStrike" kern="1200" cap="none" spc="0" baseline="0">
                  <a:solidFill>
                    <a:srgbClr val="1B3281"/>
                  </a:solidFill>
                  <a:uFillTx/>
                  <a:latin typeface="Calibri"/>
                </a:endParaRPr>
              </a:p>
              <a:p>
                <a:pPr marL="268284" marR="0" lvl="0" indent="-268284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2000" b="0" i="0" u="none" strike="noStrike" kern="1200" cap="none" spc="0" baseline="0">
                    <a:solidFill>
                      <a:srgbClr val="1B3281"/>
                    </a:solidFill>
                    <a:uFillTx/>
                    <a:latin typeface="Calibri"/>
                  </a:rPr>
                  <a:t>Mniejsza kontrola właściwości fizycznych,</a:t>
                </a:r>
                <a:endParaRPr lang="en-GB" sz="2000" b="0" i="0" u="none" strike="noStrike" kern="1200" cap="none" spc="0" baseline="0">
                  <a:solidFill>
                    <a:srgbClr val="1B3281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59" name="TextBox 56"/>
            <p:cNvSpPr txBox="1"/>
            <p:nvPr/>
          </p:nvSpPr>
          <p:spPr>
            <a:xfrm>
              <a:off x="667457" y="4513021"/>
              <a:ext cx="6120682" cy="46166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1" i="0" u="none" strike="noStrike" kern="1200" cap="none" spc="0" baseline="0">
                  <a:solidFill>
                    <a:srgbClr val="ED145B"/>
                  </a:solidFill>
                  <a:uFillTx/>
                  <a:latin typeface="Calibri"/>
                </a:rPr>
                <a:t>Atrament multi żywiczny </a:t>
              </a:r>
              <a:r>
                <a:rPr lang="en-GB" sz="2000" b="1" i="0" u="none" strike="noStrike" kern="1200" cap="none" spc="0" baseline="0">
                  <a:solidFill>
                    <a:srgbClr val="ED145B"/>
                  </a:solidFill>
                  <a:uFillTx/>
                  <a:latin typeface="Wingdings"/>
                </a:rPr>
                <a:t></a:t>
              </a:r>
              <a:r>
                <a:rPr lang="en-GB" sz="2400" b="1" i="0" u="none" strike="noStrike" kern="1200" cap="none" spc="0" baseline="0">
                  <a:solidFill>
                    <a:srgbClr val="ED145B"/>
                  </a:solidFill>
                  <a:uFillTx/>
                  <a:latin typeface="Calibri"/>
                </a:rPr>
                <a:t> UMS</a:t>
              </a:r>
            </a:p>
          </p:txBody>
        </p:sp>
        <p:sp>
          <p:nvSpPr>
            <p:cNvPr id="60" name="TextBox 57"/>
            <p:cNvSpPr txBox="1"/>
            <p:nvPr/>
          </p:nvSpPr>
          <p:spPr>
            <a:xfrm>
              <a:off x="955493" y="4993529"/>
              <a:ext cx="5760637" cy="11310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268284" marR="0" lvl="0" indent="-268284" algn="l" defTabSz="914400" rtl="0" fontAlgn="auto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000" b="0" i="0" u="none" strike="noStrike" kern="1200" cap="none" spc="0" baseline="0">
                  <a:solidFill>
                    <a:srgbClr val="1B3281"/>
                  </a:solidFill>
                  <a:uFillTx/>
                  <a:latin typeface="Calibri"/>
                </a:rPr>
                <a:t>Warstwa ze zmieszanych żywic i mniej żywic na typ,</a:t>
              </a:r>
              <a:r>
                <a:rPr lang="en-GB" sz="2000" b="0" i="0" u="none" strike="noStrike" kern="1200" cap="none" spc="0" baseline="0">
                  <a:solidFill>
                    <a:srgbClr val="1B3281"/>
                  </a:solidFill>
                  <a:uFillTx/>
                  <a:latin typeface="Calibri"/>
                </a:rPr>
                <a:t> </a:t>
              </a:r>
            </a:p>
            <a:p>
              <a:pPr marL="268284" marR="0" lvl="0" indent="-268284" algn="l" defTabSz="914400" rtl="0" fontAlgn="auto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000" b="0" i="0" u="none" strike="noStrike" kern="1200" cap="none" spc="0" baseline="0">
                  <a:solidFill>
                    <a:srgbClr val="1B3281"/>
                  </a:solidFill>
                  <a:uFillTx/>
                  <a:latin typeface="Calibri"/>
                </a:rPr>
                <a:t>Duża różnorodność mediów,</a:t>
              </a:r>
              <a:endParaRPr lang="en-GB" sz="2000" b="0" i="0" u="none" strike="noStrike" kern="1200" cap="none" spc="0" baseline="0">
                <a:solidFill>
                  <a:srgbClr val="1B3281"/>
                </a:solidFill>
                <a:uFillTx/>
                <a:latin typeface="Calibri"/>
              </a:endParaRPr>
            </a:p>
            <a:p>
              <a:pPr marL="268284" marR="0" lvl="0" indent="-268284" algn="l" defTabSz="914400" rtl="0" fontAlgn="auto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000" b="0" i="0" u="none" strike="noStrike" kern="1200" cap="none" spc="0" baseline="0">
                  <a:solidFill>
                    <a:srgbClr val="1B3281"/>
                  </a:solidFill>
                  <a:uFillTx/>
                  <a:latin typeface="Calibri"/>
                </a:rPr>
                <a:t>Większa kontrola właściwości fizycznych.</a:t>
              </a:r>
              <a:endParaRPr lang="en-GB" sz="2000" b="0" i="0" u="none" strike="noStrike" kern="1200" cap="none" spc="0" baseline="0">
                <a:solidFill>
                  <a:srgbClr val="1B3281"/>
                </a:solidFill>
                <a:uFillTx/>
                <a:latin typeface="Calibri"/>
              </a:endParaRPr>
            </a:p>
          </p:txBody>
        </p:sp>
        <p:grpSp>
          <p:nvGrpSpPr>
            <p:cNvPr id="61" name="Group 68"/>
            <p:cNvGrpSpPr/>
            <p:nvPr/>
          </p:nvGrpSpPr>
          <p:grpSpPr>
            <a:xfrm>
              <a:off x="595448" y="5037054"/>
              <a:ext cx="8460430" cy="1996254"/>
              <a:chOff x="595448" y="5037054"/>
              <a:chExt cx="8460430" cy="1996254"/>
            </a:xfrm>
          </p:grpSpPr>
          <p:sp>
            <p:nvSpPr>
              <p:cNvPr id="62" name="Trapezoid 45"/>
              <p:cNvSpPr/>
              <p:nvPr/>
            </p:nvSpPr>
            <p:spPr>
              <a:xfrm>
                <a:off x="7436211" y="5435193"/>
                <a:ext cx="288036" cy="216027"/>
              </a:xfrm>
              <a:custGeom>
                <a:avLst>
                  <a:gd name="f8" fmla="val 250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25000"/>
                  <a:gd name="f9" fmla="+- 0 0 -270"/>
                  <a:gd name="f10" fmla="+- 0 0 -90"/>
                  <a:gd name="f11" fmla="abs f4"/>
                  <a:gd name="f12" fmla="abs f5"/>
                  <a:gd name="f13" fmla="abs f6"/>
                  <a:gd name="f14" fmla="val f7"/>
                  <a:gd name="f15" fmla="val f8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6 1 f3"/>
                  <a:gd name="f22" fmla="*/ f17 1 f3"/>
                  <a:gd name="f23" fmla="*/ f18 1 21600"/>
                  <a:gd name="f24" fmla="*/ f19 1 21600"/>
                  <a:gd name="f25" fmla="*/ 21600 f18 1"/>
                  <a:gd name="f26" fmla="*/ 21600 f19 1"/>
                  <a:gd name="f27" fmla="+- f21 0 f2"/>
                  <a:gd name="f28" fmla="+- f22 0 f2"/>
                  <a:gd name="f29" fmla="min f24 f23"/>
                  <a:gd name="f30" fmla="*/ f25 1 f20"/>
                  <a:gd name="f31" fmla="*/ f26 1 f20"/>
                  <a:gd name="f32" fmla="val f30"/>
                  <a:gd name="f33" fmla="val f31"/>
                  <a:gd name="f34" fmla="*/ f14 f29 1"/>
                  <a:gd name="f35" fmla="+- f33 0 f14"/>
                  <a:gd name="f36" fmla="+- f32 0 f14"/>
                  <a:gd name="f37" fmla="*/ f33 f29 1"/>
                  <a:gd name="f38" fmla="*/ f32 f29 1"/>
                  <a:gd name="f39" fmla="*/ f35 1 2"/>
                  <a:gd name="f40" fmla="*/ f35 1 3"/>
                  <a:gd name="f41" fmla="*/ f36 1 4"/>
                  <a:gd name="f42" fmla="min f36 f35"/>
                  <a:gd name="f43" fmla="*/ 50000 f36 1"/>
                  <a:gd name="f44" fmla="+- f14 f39 0"/>
                  <a:gd name="f45" fmla="*/ f43 1 f42"/>
                  <a:gd name="f46" fmla="*/ f42 f15 1"/>
                  <a:gd name="f47" fmla="*/ f41 f15 1"/>
                  <a:gd name="f48" fmla="*/ f40 f15 1"/>
                  <a:gd name="f49" fmla="*/ f46 1 200000"/>
                  <a:gd name="f50" fmla="*/ f46 1 100000"/>
                  <a:gd name="f51" fmla="*/ f47 1 f45"/>
                  <a:gd name="f52" fmla="*/ f48 1 f45"/>
                  <a:gd name="f53" fmla="*/ f44 f29 1"/>
                  <a:gd name="f54" fmla="+- f32 0 f50"/>
                  <a:gd name="f55" fmla="+- f32 0 f49"/>
                  <a:gd name="f56" fmla="+- f32 0 f51"/>
                  <a:gd name="f57" fmla="*/ f51 f29 1"/>
                  <a:gd name="f58" fmla="*/ f52 f29 1"/>
                  <a:gd name="f59" fmla="*/ f50 f29 1"/>
                  <a:gd name="f60" fmla="*/ f49 f29 1"/>
                  <a:gd name="f61" fmla="*/ f56 f29 1"/>
                  <a:gd name="f62" fmla="*/ f54 f29 1"/>
                  <a:gd name="f63" fmla="*/ f55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60" y="f53"/>
                  </a:cxn>
                  <a:cxn ang="f28">
                    <a:pos x="f63" y="f53"/>
                  </a:cxn>
                </a:cxnLst>
                <a:rect l="f57" t="f58" r="f61" b="f37"/>
                <a:pathLst>
                  <a:path>
                    <a:moveTo>
                      <a:pt x="f34" y="f37"/>
                    </a:moveTo>
                    <a:lnTo>
                      <a:pt x="f59" y="f34"/>
                    </a:lnTo>
                    <a:lnTo>
                      <a:pt x="f62" y="f34"/>
                    </a:lnTo>
                    <a:lnTo>
                      <a:pt x="f38" y="f37"/>
                    </a:lnTo>
                    <a:close/>
                  </a:path>
                </a:pathLst>
              </a:cu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63" name="Right Triangle 47"/>
              <p:cNvSpPr/>
              <p:nvPr/>
            </p:nvSpPr>
            <p:spPr>
              <a:xfrm flipH="1">
                <a:off x="7436211" y="5801685"/>
                <a:ext cx="288036" cy="2217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360"/>
                  <a:gd name="f8" fmla="+- 0 0 -180"/>
                  <a:gd name="f9" fmla="+- 0 0 -90"/>
                  <a:gd name="f10" fmla="abs f3"/>
                  <a:gd name="f11" fmla="abs f4"/>
                  <a:gd name="f12" fmla="abs f5"/>
                  <a:gd name="f13" fmla="val f6"/>
                  <a:gd name="f14" fmla="*/ f7 f0 1"/>
                  <a:gd name="f15" fmla="*/ f8 f0 1"/>
                  <a:gd name="f16" fmla="*/ f9 f0 1"/>
                  <a:gd name="f17" fmla="?: f10 f3 1"/>
                  <a:gd name="f18" fmla="?: f11 f4 1"/>
                  <a:gd name="f19" fmla="?: f12 f5 1"/>
                  <a:gd name="f20" fmla="*/ f14 1 f2"/>
                  <a:gd name="f21" fmla="*/ f15 1 f2"/>
                  <a:gd name="f22" fmla="*/ f16 1 f2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0 f1"/>
                  <a:gd name="f28" fmla="+- f21 0 f1"/>
                  <a:gd name="f29" fmla="+- f22 0 f1"/>
                  <a:gd name="f30" fmla="min f24 f23"/>
                  <a:gd name="f31" fmla="*/ f25 1 f19"/>
                  <a:gd name="f32" fmla="*/ f26 1 f19"/>
                  <a:gd name="f33" fmla="val f31"/>
                  <a:gd name="f34" fmla="val f32"/>
                  <a:gd name="f35" fmla="*/ f13 f30 1"/>
                  <a:gd name="f36" fmla="+- f34 0 f13"/>
                  <a:gd name="f37" fmla="+- f33 0 f13"/>
                  <a:gd name="f38" fmla="*/ f34 f30 1"/>
                  <a:gd name="f39" fmla="*/ f33 f30 1"/>
                  <a:gd name="f40" fmla="*/ f36 1 2"/>
                  <a:gd name="f41" fmla="*/ f37 1 2"/>
                  <a:gd name="f42" fmla="*/ f37 1 12"/>
                  <a:gd name="f43" fmla="*/ f36 7 1"/>
                  <a:gd name="f44" fmla="*/ f37 7 1"/>
                  <a:gd name="f45" fmla="*/ f36 11 1"/>
                  <a:gd name="f46" fmla="+- f13 f40 0"/>
                  <a:gd name="f47" fmla="+- f13 f41 0"/>
                  <a:gd name="f48" fmla="*/ f43 1 12"/>
                  <a:gd name="f49" fmla="*/ f44 1 12"/>
                  <a:gd name="f50" fmla="*/ f45 1 12"/>
                  <a:gd name="f51" fmla="*/ f42 f30 1"/>
                  <a:gd name="f52" fmla="*/ f48 f30 1"/>
                  <a:gd name="f53" fmla="*/ f49 f30 1"/>
                  <a:gd name="f54" fmla="*/ f50 f30 1"/>
                  <a:gd name="f55" fmla="*/ f47 f30 1"/>
                  <a:gd name="f56" fmla="*/ f46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35" y="f35"/>
                  </a:cxn>
                  <a:cxn ang="f28">
                    <a:pos x="f35" y="f38"/>
                  </a:cxn>
                  <a:cxn ang="f28">
                    <a:pos x="f39" y="f38"/>
                  </a:cxn>
                  <a:cxn ang="f29">
                    <a:pos x="f55" y="f56"/>
                  </a:cxn>
                </a:cxnLst>
                <a:rect l="f51" t="f52" r="f53" b="f54"/>
                <a:pathLst>
                  <a:path>
                    <a:moveTo>
                      <a:pt x="f35" y="f38"/>
                    </a:moveTo>
                    <a:lnTo>
                      <a:pt x="f35" y="f35"/>
                    </a:lnTo>
                    <a:lnTo>
                      <a:pt x="f39" y="f38"/>
                    </a:lnTo>
                    <a:close/>
                  </a:path>
                </a:pathLst>
              </a:cu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64" name="Regular Pentagon 52"/>
              <p:cNvSpPr/>
              <p:nvPr/>
            </p:nvSpPr>
            <p:spPr>
              <a:xfrm>
                <a:off x="7436211" y="6089711"/>
                <a:ext cx="288036" cy="2217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105146"/>
                  <a:gd name="f9" fmla="val 110557"/>
                  <a:gd name="f10" fmla="+- 0 0 -270"/>
                  <a:gd name="f11" fmla="+- 0 0 -180"/>
                  <a:gd name="f12" fmla="+- 0 0 -90"/>
                  <a:gd name="f13" fmla="abs f3"/>
                  <a:gd name="f14" fmla="abs f4"/>
                  <a:gd name="f15" fmla="abs f5"/>
                  <a:gd name="f16" fmla="val f6"/>
                  <a:gd name="f17" fmla="+- 1080000 f1 0"/>
                  <a:gd name="f18" fmla="+- 18360000 f1 0"/>
                  <a:gd name="f19" fmla="*/ f10 f0 1"/>
                  <a:gd name="f20" fmla="*/ f11 f0 1"/>
                  <a:gd name="f21" fmla="*/ f12 f0 1"/>
                  <a:gd name="f22" fmla="?: f13 f3 1"/>
                  <a:gd name="f23" fmla="?: f14 f4 1"/>
                  <a:gd name="f24" fmla="?: f15 f5 1"/>
                  <a:gd name="f25" fmla="*/ f17 f7 1"/>
                  <a:gd name="f26" fmla="*/ f18 f7 1"/>
                  <a:gd name="f27" fmla="*/ f19 1 f2"/>
                  <a:gd name="f28" fmla="*/ f20 1 f2"/>
                  <a:gd name="f29" fmla="*/ f21 1 f2"/>
                  <a:gd name="f30" fmla="*/ f22 1 21600"/>
                  <a:gd name="f31" fmla="*/ f23 1 21600"/>
                  <a:gd name="f32" fmla="*/ 21600 f22 1"/>
                  <a:gd name="f33" fmla="*/ 21600 f23 1"/>
                  <a:gd name="f34" fmla="*/ f25 1 f0"/>
                  <a:gd name="f35" fmla="*/ f26 1 f0"/>
                  <a:gd name="f36" fmla="+- f27 0 f1"/>
                  <a:gd name="f37" fmla="+- f28 0 f1"/>
                  <a:gd name="f38" fmla="+- f29 0 f1"/>
                  <a:gd name="f39" fmla="min f31 f30"/>
                  <a:gd name="f40" fmla="*/ f32 1 f24"/>
                  <a:gd name="f41" fmla="*/ f33 1 f24"/>
                  <a:gd name="f42" fmla="+- 0 0 f34"/>
                  <a:gd name="f43" fmla="+- 0 0 f35"/>
                  <a:gd name="f44" fmla="val f40"/>
                  <a:gd name="f45" fmla="val f41"/>
                  <a:gd name="f46" fmla="+- 0 0 f42"/>
                  <a:gd name="f47" fmla="+- 0 0 f43"/>
                  <a:gd name="f48" fmla="*/ f16 f39 1"/>
                  <a:gd name="f49" fmla="+- f45 0 f16"/>
                  <a:gd name="f50" fmla="+- f44 0 f16"/>
                  <a:gd name="f51" fmla="*/ f46 f0 1"/>
                  <a:gd name="f52" fmla="*/ f47 f0 1"/>
                  <a:gd name="f53" fmla="*/ f49 1 2"/>
                  <a:gd name="f54" fmla="*/ f50 1 2"/>
                  <a:gd name="f55" fmla="*/ f51 1 f7"/>
                  <a:gd name="f56" fmla="*/ f52 1 f7"/>
                  <a:gd name="f57" fmla="+- f16 f53 0"/>
                  <a:gd name="f58" fmla="+- f16 f54 0"/>
                  <a:gd name="f59" fmla="*/ f54 f8 1"/>
                  <a:gd name="f60" fmla="*/ f53 f9 1"/>
                  <a:gd name="f61" fmla="+- f55 0 f1"/>
                  <a:gd name="f62" fmla="+- f56 0 f1"/>
                  <a:gd name="f63" fmla="*/ f59 1 100000"/>
                  <a:gd name="f64" fmla="*/ f60 1 100000"/>
                  <a:gd name="f65" fmla="*/ f57 f9 1"/>
                  <a:gd name="f66" fmla="cos 1 f61"/>
                  <a:gd name="f67" fmla="cos 1 f62"/>
                  <a:gd name="f68" fmla="sin 1 f61"/>
                  <a:gd name="f69" fmla="sin 1 f62"/>
                  <a:gd name="f70" fmla="*/ f58 f39 1"/>
                  <a:gd name="f71" fmla="*/ f65 1 100000"/>
                  <a:gd name="f72" fmla="+- 0 0 f66"/>
                  <a:gd name="f73" fmla="+- 0 0 f67"/>
                  <a:gd name="f74" fmla="+- 0 0 f68"/>
                  <a:gd name="f75" fmla="+- 0 0 f69"/>
                  <a:gd name="f76" fmla="+- 0 0 f72"/>
                  <a:gd name="f77" fmla="+- 0 0 f73"/>
                  <a:gd name="f78" fmla="+- 0 0 f74"/>
                  <a:gd name="f79" fmla="+- 0 0 f75"/>
                  <a:gd name="f80" fmla="*/ f76 f63 1"/>
                  <a:gd name="f81" fmla="*/ f77 f63 1"/>
                  <a:gd name="f82" fmla="*/ f78 f64 1"/>
                  <a:gd name="f83" fmla="*/ f79 f64 1"/>
                  <a:gd name="f84" fmla="+- f58 0 f80"/>
                  <a:gd name="f85" fmla="+- f58 0 f81"/>
                  <a:gd name="f86" fmla="+- f58 f81 0"/>
                  <a:gd name="f87" fmla="+- f58 f80 0"/>
                  <a:gd name="f88" fmla="+- f71 0 f82"/>
                  <a:gd name="f89" fmla="+- f71 0 f83"/>
                  <a:gd name="f90" fmla="*/ f88 f81 1"/>
                  <a:gd name="f91" fmla="*/ f85 f39 1"/>
                  <a:gd name="f92" fmla="*/ f86 f39 1"/>
                  <a:gd name="f93" fmla="*/ f89 f39 1"/>
                  <a:gd name="f94" fmla="*/ f84 f39 1"/>
                  <a:gd name="f95" fmla="*/ f88 f39 1"/>
                  <a:gd name="f96" fmla="*/ f87 f39 1"/>
                  <a:gd name="f97" fmla="*/ f90 1 f80"/>
                  <a:gd name="f98" fmla="*/ f97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94" y="f95"/>
                  </a:cxn>
                  <a:cxn ang="f37">
                    <a:pos x="f91" y="f93"/>
                  </a:cxn>
                  <a:cxn ang="f37">
                    <a:pos x="f92" y="f93"/>
                  </a:cxn>
                  <a:cxn ang="f38">
                    <a:pos x="f96" y="f95"/>
                  </a:cxn>
                </a:cxnLst>
                <a:rect l="f91" t="f98" r="f92" b="f93"/>
                <a:pathLst>
                  <a:path>
                    <a:moveTo>
                      <a:pt x="f94" y="f95"/>
                    </a:moveTo>
                    <a:lnTo>
                      <a:pt x="f70" y="f48"/>
                    </a:lnTo>
                    <a:lnTo>
                      <a:pt x="f96" y="f95"/>
                    </a:lnTo>
                    <a:lnTo>
                      <a:pt x="f92" y="f93"/>
                    </a:lnTo>
                    <a:lnTo>
                      <a:pt x="f91" y="f93"/>
                    </a:lnTo>
                    <a:close/>
                  </a:path>
                </a:pathLst>
              </a:cu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65" name="Rectangle 59"/>
              <p:cNvSpPr/>
              <p:nvPr/>
            </p:nvSpPr>
            <p:spPr>
              <a:xfrm>
                <a:off x="7436211" y="5185708"/>
                <a:ext cx="288036" cy="72009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DCE6F2"/>
                </a:solidFill>
                <a:prstDash val="solid"/>
              </a:ln>
            </p:spPr>
            <p:txBody>
              <a:bodyPr vert="horz" wrap="square" lIns="91440" tIns="45720" rIns="91440" bIns="45720" anchor="ctr" anchorCtr="0" compatLnSpc="1"/>
              <a:lstStyle/>
              <a:p>
                <a:pPr marL="0" marR="0" lvl="0" indent="0" algn="just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66" name="Rectangle 60"/>
              <p:cNvSpPr/>
              <p:nvPr/>
            </p:nvSpPr>
            <p:spPr>
              <a:xfrm>
                <a:off x="7436211" y="6519955"/>
                <a:ext cx="288036" cy="72009"/>
              </a:xfrm>
              <a:prstGeom prst="rect">
                <a:avLst/>
              </a:prstGeom>
              <a:solidFill>
                <a:srgbClr val="C00000"/>
              </a:solidFill>
              <a:ln w="25402">
                <a:solidFill>
                  <a:srgbClr val="C00000"/>
                </a:solidFill>
                <a:prstDash val="solid"/>
              </a:ln>
            </p:spPr>
            <p:txBody>
              <a:bodyPr vert="horz" wrap="square" lIns="91440" tIns="45720" rIns="91440" bIns="45720" anchor="ctr" anchorCtr="0" compatLnSpc="1"/>
              <a:lstStyle/>
              <a:p>
                <a:pPr marL="0" marR="0" lvl="0" indent="0" algn="just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67" name="Straight Connector 61"/>
              <p:cNvCxnSpPr/>
              <p:nvPr/>
            </p:nvCxnSpPr>
            <p:spPr>
              <a:xfrm flipV="1">
                <a:off x="7436211" y="6880000"/>
                <a:ext cx="288027" cy="8376"/>
              </a:xfrm>
              <a:prstGeom prst="straightConnector1">
                <a:avLst/>
              </a:prstGeom>
              <a:noFill/>
              <a:ln w="76196">
                <a:solidFill>
                  <a:srgbClr val="000000"/>
                </a:solidFill>
                <a:prstDash val="solid"/>
              </a:ln>
            </p:spPr>
          </p:cxnSp>
          <p:sp>
            <p:nvSpPr>
              <p:cNvPr id="68" name="TextBox 63"/>
              <p:cNvSpPr txBox="1"/>
              <p:nvPr/>
            </p:nvSpPr>
            <p:spPr>
              <a:xfrm>
                <a:off x="7826642" y="5037054"/>
                <a:ext cx="1206386" cy="369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just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800" b="1" i="0" u="none" strike="noStrike" kern="1200" cap="none" spc="0" baseline="0">
                    <a:solidFill>
                      <a:srgbClr val="003399"/>
                    </a:solidFill>
                    <a:uFillTx/>
                    <a:latin typeface="Calibri"/>
                  </a:rPr>
                  <a:t>Resin1 </a:t>
                </a:r>
              </a:p>
            </p:txBody>
          </p:sp>
          <p:sp>
            <p:nvSpPr>
              <p:cNvPr id="69" name="TextBox 64"/>
              <p:cNvSpPr txBox="1"/>
              <p:nvPr/>
            </p:nvSpPr>
            <p:spPr>
              <a:xfrm>
                <a:off x="7759735" y="6375937"/>
                <a:ext cx="1152125" cy="369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just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800" b="1" i="0" u="none" strike="noStrike" kern="1200" cap="none" spc="0" baseline="0">
                    <a:solidFill>
                      <a:srgbClr val="003399"/>
                    </a:solidFill>
                    <a:uFillTx/>
                    <a:latin typeface="Calibri"/>
                  </a:rPr>
                  <a:t>Pigment</a:t>
                </a:r>
                <a:r>
                  <a:rPr lang="en-GB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 </a:t>
                </a:r>
              </a:p>
            </p:txBody>
          </p:sp>
          <p:sp>
            <p:nvSpPr>
              <p:cNvPr id="70" name="TextBox 96"/>
              <p:cNvSpPr txBox="1"/>
              <p:nvPr/>
            </p:nvSpPr>
            <p:spPr>
              <a:xfrm>
                <a:off x="7826642" y="5358539"/>
                <a:ext cx="1206386" cy="369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just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800" b="1" i="0" u="none" strike="noStrike" kern="1200" cap="none" spc="0" baseline="0">
                    <a:solidFill>
                      <a:srgbClr val="003399"/>
                    </a:solidFill>
                    <a:uFillTx/>
                    <a:latin typeface="Calibri"/>
                  </a:rPr>
                  <a:t>Resin2 </a:t>
                </a:r>
              </a:p>
            </p:txBody>
          </p:sp>
          <p:sp>
            <p:nvSpPr>
              <p:cNvPr id="71" name="TextBox 97"/>
              <p:cNvSpPr txBox="1"/>
              <p:nvPr/>
            </p:nvSpPr>
            <p:spPr>
              <a:xfrm>
                <a:off x="7826642" y="5727865"/>
                <a:ext cx="1206386" cy="369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just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800" b="1" i="0" u="none" strike="noStrike" kern="1200" cap="none" spc="0" baseline="0">
                    <a:solidFill>
                      <a:srgbClr val="003399"/>
                    </a:solidFill>
                    <a:uFillTx/>
                    <a:latin typeface="Calibri"/>
                  </a:rPr>
                  <a:t>Resin 3</a:t>
                </a:r>
              </a:p>
            </p:txBody>
          </p:sp>
          <p:sp>
            <p:nvSpPr>
              <p:cNvPr id="72" name="TextBox 98"/>
              <p:cNvSpPr txBox="1"/>
              <p:nvPr/>
            </p:nvSpPr>
            <p:spPr>
              <a:xfrm>
                <a:off x="7826642" y="6015901"/>
                <a:ext cx="1206386" cy="369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just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800" b="1" i="0" u="none" strike="noStrike" kern="1200" cap="none" spc="0" baseline="0">
                    <a:solidFill>
                      <a:srgbClr val="003399"/>
                    </a:solidFill>
                    <a:uFillTx/>
                    <a:latin typeface="Calibri"/>
                  </a:rPr>
                  <a:t>Resin 4 </a:t>
                </a:r>
              </a:p>
            </p:txBody>
          </p:sp>
          <p:sp>
            <p:nvSpPr>
              <p:cNvPr id="73" name="TextBox 99"/>
              <p:cNvSpPr txBox="1"/>
              <p:nvPr/>
            </p:nvSpPr>
            <p:spPr>
              <a:xfrm>
                <a:off x="7759735" y="6663973"/>
                <a:ext cx="1296143" cy="369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l-PL" sz="1800" b="1" i="0" u="none" strike="noStrike" kern="1200" cap="none" spc="0" baseline="0">
                    <a:solidFill>
                      <a:srgbClr val="003399"/>
                    </a:solidFill>
                    <a:uFillTx/>
                    <a:latin typeface="Calibri"/>
                  </a:rPr>
                  <a:t>Podłoże</a:t>
                </a:r>
                <a:r>
                  <a:rPr lang="en-GB" sz="1800" b="1" i="0" u="none" strike="noStrike" kern="1200" cap="none" spc="0" baseline="0">
                    <a:solidFill>
                      <a:srgbClr val="003399"/>
                    </a:solidFill>
                    <a:uFillTx/>
                    <a:latin typeface="Calibri"/>
                  </a:rPr>
                  <a:t> </a:t>
                </a:r>
              </a:p>
            </p:txBody>
          </p:sp>
          <p:cxnSp>
            <p:nvCxnSpPr>
              <p:cNvPr id="74" name="Straight Connector 155"/>
              <p:cNvCxnSpPr/>
              <p:nvPr/>
            </p:nvCxnSpPr>
            <p:spPr>
              <a:xfrm>
                <a:off x="595448" y="6765243"/>
                <a:ext cx="4824539" cy="0"/>
              </a:xfrm>
              <a:prstGeom prst="straightConnector1">
                <a:avLst/>
              </a:prstGeom>
              <a:noFill/>
              <a:ln w="76196">
                <a:solidFill>
                  <a:srgbClr val="000000"/>
                </a:solidFill>
                <a:prstDash val="solid"/>
              </a:ln>
            </p:spPr>
          </p:cxnSp>
        </p:grpSp>
        <p:sp>
          <p:nvSpPr>
            <p:cNvPr id="75" name="Rectangle 159"/>
            <p:cNvSpPr/>
            <p:nvPr/>
          </p:nvSpPr>
          <p:spPr>
            <a:xfrm>
              <a:off x="2451040" y="6549216"/>
              <a:ext cx="371118" cy="192024"/>
            </a:xfrm>
            <a:prstGeom prst="rect">
              <a:avLst/>
            </a:prstGeom>
            <a:solidFill>
              <a:srgbClr val="C0504D"/>
            </a:solidFill>
            <a:ln w="25402">
              <a:solidFill>
                <a:srgbClr val="C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6" name="Rectangle 164"/>
            <p:cNvSpPr/>
            <p:nvPr/>
          </p:nvSpPr>
          <p:spPr>
            <a:xfrm>
              <a:off x="2451040" y="6549216"/>
              <a:ext cx="371118" cy="192024"/>
            </a:xfrm>
            <a:prstGeom prst="rect">
              <a:avLst/>
            </a:prstGeom>
            <a:solidFill>
              <a:srgbClr val="C00000"/>
            </a:solidFill>
            <a:ln w="25402">
              <a:solidFill>
                <a:srgbClr val="C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77" name="Group 69"/>
            <p:cNvGrpSpPr/>
            <p:nvPr/>
          </p:nvGrpSpPr>
          <p:grpSpPr>
            <a:xfrm>
              <a:off x="595448" y="6333198"/>
              <a:ext cx="371118" cy="408042"/>
              <a:chOff x="595448" y="6333198"/>
              <a:chExt cx="371118" cy="408042"/>
            </a:xfrm>
          </p:grpSpPr>
          <p:sp>
            <p:nvSpPr>
              <p:cNvPr id="78" name="Rectangle 156"/>
              <p:cNvSpPr/>
              <p:nvPr/>
            </p:nvSpPr>
            <p:spPr>
              <a:xfrm>
                <a:off x="595448" y="6549216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79" name="Rectangle 173"/>
              <p:cNvSpPr/>
              <p:nvPr/>
            </p:nvSpPr>
            <p:spPr>
              <a:xfrm>
                <a:off x="595448" y="6333198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80" name="Group 70"/>
            <p:cNvGrpSpPr/>
            <p:nvPr/>
          </p:nvGrpSpPr>
          <p:grpSpPr>
            <a:xfrm>
              <a:off x="1337684" y="6333198"/>
              <a:ext cx="371118" cy="408042"/>
              <a:chOff x="1337684" y="6333198"/>
              <a:chExt cx="371118" cy="408042"/>
            </a:xfrm>
          </p:grpSpPr>
          <p:sp>
            <p:nvSpPr>
              <p:cNvPr id="81" name="Rectangle 163"/>
              <p:cNvSpPr/>
              <p:nvPr/>
            </p:nvSpPr>
            <p:spPr>
              <a:xfrm>
                <a:off x="1337684" y="6549216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82" name="Rectangle 175"/>
              <p:cNvSpPr/>
              <p:nvPr/>
            </p:nvSpPr>
            <p:spPr>
              <a:xfrm>
                <a:off x="1337684" y="6333198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83" name="Group 71"/>
            <p:cNvGrpSpPr/>
            <p:nvPr/>
          </p:nvGrpSpPr>
          <p:grpSpPr>
            <a:xfrm>
              <a:off x="1708803" y="6333198"/>
              <a:ext cx="371118" cy="408042"/>
              <a:chOff x="1708803" y="6333198"/>
              <a:chExt cx="371118" cy="408042"/>
            </a:xfrm>
          </p:grpSpPr>
          <p:sp>
            <p:nvSpPr>
              <p:cNvPr id="84" name="Rectangle 158"/>
              <p:cNvSpPr/>
              <p:nvPr/>
            </p:nvSpPr>
            <p:spPr>
              <a:xfrm>
                <a:off x="1708803" y="6549216"/>
                <a:ext cx="371118" cy="192024"/>
              </a:xfrm>
              <a:prstGeom prst="rect">
                <a:avLst/>
              </a:prstGeom>
              <a:solidFill>
                <a:srgbClr val="C0504D"/>
              </a:solidFill>
              <a:ln w="25402">
                <a:solidFill>
                  <a:srgbClr val="C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85" name="Rectangle 177"/>
              <p:cNvSpPr/>
              <p:nvPr/>
            </p:nvSpPr>
            <p:spPr>
              <a:xfrm>
                <a:off x="1708803" y="6333198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86" name="Group 72"/>
            <p:cNvGrpSpPr/>
            <p:nvPr/>
          </p:nvGrpSpPr>
          <p:grpSpPr>
            <a:xfrm>
              <a:off x="2079921" y="6333198"/>
              <a:ext cx="556677" cy="408042"/>
              <a:chOff x="2079921" y="6333198"/>
              <a:chExt cx="556677" cy="408042"/>
            </a:xfrm>
          </p:grpSpPr>
          <p:sp>
            <p:nvSpPr>
              <p:cNvPr id="87" name="Rectangle 168"/>
              <p:cNvSpPr/>
              <p:nvPr/>
            </p:nvSpPr>
            <p:spPr>
              <a:xfrm>
                <a:off x="2079921" y="6549216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88" name="Rectangle 178"/>
              <p:cNvSpPr/>
              <p:nvPr/>
            </p:nvSpPr>
            <p:spPr>
              <a:xfrm>
                <a:off x="2265480" y="6333198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89" name="Group 73"/>
            <p:cNvGrpSpPr/>
            <p:nvPr/>
          </p:nvGrpSpPr>
          <p:grpSpPr>
            <a:xfrm>
              <a:off x="2822158" y="6333198"/>
              <a:ext cx="371118" cy="408042"/>
              <a:chOff x="2822158" y="6333198"/>
              <a:chExt cx="371118" cy="408042"/>
            </a:xfrm>
          </p:grpSpPr>
          <p:sp>
            <p:nvSpPr>
              <p:cNvPr id="90" name="Rectangle 166"/>
              <p:cNvSpPr/>
              <p:nvPr/>
            </p:nvSpPr>
            <p:spPr>
              <a:xfrm>
                <a:off x="2822158" y="6549216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91" name="Rectangle 181"/>
              <p:cNvSpPr/>
              <p:nvPr/>
            </p:nvSpPr>
            <p:spPr>
              <a:xfrm>
                <a:off x="2822158" y="6333198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92" name="Group 75"/>
            <p:cNvGrpSpPr/>
            <p:nvPr/>
          </p:nvGrpSpPr>
          <p:grpSpPr>
            <a:xfrm>
              <a:off x="4306631" y="6333198"/>
              <a:ext cx="371118" cy="408042"/>
              <a:chOff x="4306631" y="6333198"/>
              <a:chExt cx="371118" cy="408042"/>
            </a:xfrm>
          </p:grpSpPr>
          <p:sp>
            <p:nvSpPr>
              <p:cNvPr id="93" name="Rectangle 165"/>
              <p:cNvSpPr/>
              <p:nvPr/>
            </p:nvSpPr>
            <p:spPr>
              <a:xfrm>
                <a:off x="4306631" y="6549216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94" name="Rectangle 184"/>
              <p:cNvSpPr/>
              <p:nvPr/>
            </p:nvSpPr>
            <p:spPr>
              <a:xfrm>
                <a:off x="4306631" y="6333198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95" name="Group 74"/>
            <p:cNvGrpSpPr/>
            <p:nvPr/>
          </p:nvGrpSpPr>
          <p:grpSpPr>
            <a:xfrm>
              <a:off x="3547780" y="6333198"/>
              <a:ext cx="387733" cy="408042"/>
              <a:chOff x="3547780" y="6333198"/>
              <a:chExt cx="387733" cy="408042"/>
            </a:xfrm>
          </p:grpSpPr>
          <p:sp>
            <p:nvSpPr>
              <p:cNvPr id="96" name="Rectangle 179"/>
              <p:cNvSpPr/>
              <p:nvPr/>
            </p:nvSpPr>
            <p:spPr>
              <a:xfrm>
                <a:off x="3564395" y="6333198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97" name="Rectangle 170"/>
              <p:cNvSpPr/>
              <p:nvPr/>
            </p:nvSpPr>
            <p:spPr>
              <a:xfrm>
                <a:off x="3547780" y="6549216"/>
                <a:ext cx="360035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98" name="Right Triangle 187"/>
            <p:cNvSpPr/>
            <p:nvPr/>
          </p:nvSpPr>
          <p:spPr>
            <a:xfrm flipH="1">
              <a:off x="2576175" y="6333198"/>
              <a:ext cx="288036" cy="2217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DCE6F2"/>
            </a:solidFill>
            <a:ln w="25402">
              <a:solidFill>
                <a:srgbClr val="B9CDE5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99" name="Group 79"/>
            <p:cNvGrpSpPr/>
            <p:nvPr/>
          </p:nvGrpSpPr>
          <p:grpSpPr>
            <a:xfrm>
              <a:off x="4664409" y="6333198"/>
              <a:ext cx="504063" cy="408042"/>
              <a:chOff x="4664409" y="6333198"/>
              <a:chExt cx="504063" cy="408042"/>
            </a:xfrm>
          </p:grpSpPr>
          <p:sp>
            <p:nvSpPr>
              <p:cNvPr id="100" name="Rectangle 162"/>
              <p:cNvSpPr/>
              <p:nvPr/>
            </p:nvSpPr>
            <p:spPr>
              <a:xfrm>
                <a:off x="4677750" y="6549216"/>
                <a:ext cx="371118" cy="192024"/>
              </a:xfrm>
              <a:prstGeom prst="rect">
                <a:avLst/>
              </a:prstGeom>
              <a:solidFill>
                <a:srgbClr val="C0504D"/>
              </a:solidFill>
              <a:ln w="25402">
                <a:solidFill>
                  <a:srgbClr val="C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01" name="Trapezoid 188"/>
              <p:cNvSpPr/>
              <p:nvPr/>
            </p:nvSpPr>
            <p:spPr>
              <a:xfrm>
                <a:off x="4664409" y="6333198"/>
                <a:ext cx="288036" cy="216027"/>
              </a:xfrm>
              <a:custGeom>
                <a:avLst>
                  <a:gd name="f8" fmla="val 250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25000"/>
                  <a:gd name="f9" fmla="+- 0 0 -270"/>
                  <a:gd name="f10" fmla="+- 0 0 -90"/>
                  <a:gd name="f11" fmla="abs f4"/>
                  <a:gd name="f12" fmla="abs f5"/>
                  <a:gd name="f13" fmla="abs f6"/>
                  <a:gd name="f14" fmla="val f7"/>
                  <a:gd name="f15" fmla="val f8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6 1 f3"/>
                  <a:gd name="f22" fmla="*/ f17 1 f3"/>
                  <a:gd name="f23" fmla="*/ f18 1 21600"/>
                  <a:gd name="f24" fmla="*/ f19 1 21600"/>
                  <a:gd name="f25" fmla="*/ 21600 f18 1"/>
                  <a:gd name="f26" fmla="*/ 21600 f19 1"/>
                  <a:gd name="f27" fmla="+- f21 0 f2"/>
                  <a:gd name="f28" fmla="+- f22 0 f2"/>
                  <a:gd name="f29" fmla="min f24 f23"/>
                  <a:gd name="f30" fmla="*/ f25 1 f20"/>
                  <a:gd name="f31" fmla="*/ f26 1 f20"/>
                  <a:gd name="f32" fmla="val f30"/>
                  <a:gd name="f33" fmla="val f31"/>
                  <a:gd name="f34" fmla="*/ f14 f29 1"/>
                  <a:gd name="f35" fmla="+- f33 0 f14"/>
                  <a:gd name="f36" fmla="+- f32 0 f14"/>
                  <a:gd name="f37" fmla="*/ f33 f29 1"/>
                  <a:gd name="f38" fmla="*/ f32 f29 1"/>
                  <a:gd name="f39" fmla="*/ f35 1 2"/>
                  <a:gd name="f40" fmla="*/ f35 1 3"/>
                  <a:gd name="f41" fmla="*/ f36 1 4"/>
                  <a:gd name="f42" fmla="min f36 f35"/>
                  <a:gd name="f43" fmla="*/ 50000 f36 1"/>
                  <a:gd name="f44" fmla="+- f14 f39 0"/>
                  <a:gd name="f45" fmla="*/ f43 1 f42"/>
                  <a:gd name="f46" fmla="*/ f42 f15 1"/>
                  <a:gd name="f47" fmla="*/ f41 f15 1"/>
                  <a:gd name="f48" fmla="*/ f40 f15 1"/>
                  <a:gd name="f49" fmla="*/ f46 1 200000"/>
                  <a:gd name="f50" fmla="*/ f46 1 100000"/>
                  <a:gd name="f51" fmla="*/ f47 1 f45"/>
                  <a:gd name="f52" fmla="*/ f48 1 f45"/>
                  <a:gd name="f53" fmla="*/ f44 f29 1"/>
                  <a:gd name="f54" fmla="+- f32 0 f50"/>
                  <a:gd name="f55" fmla="+- f32 0 f49"/>
                  <a:gd name="f56" fmla="+- f32 0 f51"/>
                  <a:gd name="f57" fmla="*/ f51 f29 1"/>
                  <a:gd name="f58" fmla="*/ f52 f29 1"/>
                  <a:gd name="f59" fmla="*/ f50 f29 1"/>
                  <a:gd name="f60" fmla="*/ f49 f29 1"/>
                  <a:gd name="f61" fmla="*/ f56 f29 1"/>
                  <a:gd name="f62" fmla="*/ f54 f29 1"/>
                  <a:gd name="f63" fmla="*/ f55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60" y="f53"/>
                  </a:cxn>
                  <a:cxn ang="f28">
                    <a:pos x="f63" y="f53"/>
                  </a:cxn>
                </a:cxnLst>
                <a:rect l="f57" t="f58" r="f61" b="f37"/>
                <a:pathLst>
                  <a:path>
                    <a:moveTo>
                      <a:pt x="f34" y="f37"/>
                    </a:moveTo>
                    <a:lnTo>
                      <a:pt x="f59" y="f34"/>
                    </a:lnTo>
                    <a:lnTo>
                      <a:pt x="f62" y="f34"/>
                    </a:lnTo>
                    <a:lnTo>
                      <a:pt x="f38" y="f37"/>
                    </a:lnTo>
                    <a:close/>
                  </a:path>
                </a:pathLst>
              </a:cu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02" name="Regular Pentagon 189"/>
              <p:cNvSpPr/>
              <p:nvPr/>
            </p:nvSpPr>
            <p:spPr>
              <a:xfrm rot="10799991">
                <a:off x="4880436" y="6333198"/>
                <a:ext cx="288036" cy="2217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105146"/>
                  <a:gd name="f9" fmla="val 110557"/>
                  <a:gd name="f10" fmla="+- 0 0 -270"/>
                  <a:gd name="f11" fmla="+- 0 0 -180"/>
                  <a:gd name="f12" fmla="+- 0 0 -90"/>
                  <a:gd name="f13" fmla="abs f3"/>
                  <a:gd name="f14" fmla="abs f4"/>
                  <a:gd name="f15" fmla="abs f5"/>
                  <a:gd name="f16" fmla="val f6"/>
                  <a:gd name="f17" fmla="+- 1080000 f1 0"/>
                  <a:gd name="f18" fmla="+- 18360000 f1 0"/>
                  <a:gd name="f19" fmla="*/ f10 f0 1"/>
                  <a:gd name="f20" fmla="*/ f11 f0 1"/>
                  <a:gd name="f21" fmla="*/ f12 f0 1"/>
                  <a:gd name="f22" fmla="?: f13 f3 1"/>
                  <a:gd name="f23" fmla="?: f14 f4 1"/>
                  <a:gd name="f24" fmla="?: f15 f5 1"/>
                  <a:gd name="f25" fmla="*/ f17 f7 1"/>
                  <a:gd name="f26" fmla="*/ f18 f7 1"/>
                  <a:gd name="f27" fmla="*/ f19 1 f2"/>
                  <a:gd name="f28" fmla="*/ f20 1 f2"/>
                  <a:gd name="f29" fmla="*/ f21 1 f2"/>
                  <a:gd name="f30" fmla="*/ f22 1 21600"/>
                  <a:gd name="f31" fmla="*/ f23 1 21600"/>
                  <a:gd name="f32" fmla="*/ 21600 f22 1"/>
                  <a:gd name="f33" fmla="*/ 21600 f23 1"/>
                  <a:gd name="f34" fmla="*/ f25 1 f0"/>
                  <a:gd name="f35" fmla="*/ f26 1 f0"/>
                  <a:gd name="f36" fmla="+- f27 0 f1"/>
                  <a:gd name="f37" fmla="+- f28 0 f1"/>
                  <a:gd name="f38" fmla="+- f29 0 f1"/>
                  <a:gd name="f39" fmla="min f31 f30"/>
                  <a:gd name="f40" fmla="*/ f32 1 f24"/>
                  <a:gd name="f41" fmla="*/ f33 1 f24"/>
                  <a:gd name="f42" fmla="+- 0 0 f34"/>
                  <a:gd name="f43" fmla="+- 0 0 f35"/>
                  <a:gd name="f44" fmla="val f40"/>
                  <a:gd name="f45" fmla="val f41"/>
                  <a:gd name="f46" fmla="+- 0 0 f42"/>
                  <a:gd name="f47" fmla="+- 0 0 f43"/>
                  <a:gd name="f48" fmla="*/ f16 f39 1"/>
                  <a:gd name="f49" fmla="+- f45 0 f16"/>
                  <a:gd name="f50" fmla="+- f44 0 f16"/>
                  <a:gd name="f51" fmla="*/ f46 f0 1"/>
                  <a:gd name="f52" fmla="*/ f47 f0 1"/>
                  <a:gd name="f53" fmla="*/ f49 1 2"/>
                  <a:gd name="f54" fmla="*/ f50 1 2"/>
                  <a:gd name="f55" fmla="*/ f51 1 f7"/>
                  <a:gd name="f56" fmla="*/ f52 1 f7"/>
                  <a:gd name="f57" fmla="+- f16 f53 0"/>
                  <a:gd name="f58" fmla="+- f16 f54 0"/>
                  <a:gd name="f59" fmla="*/ f54 f8 1"/>
                  <a:gd name="f60" fmla="*/ f53 f9 1"/>
                  <a:gd name="f61" fmla="+- f55 0 f1"/>
                  <a:gd name="f62" fmla="+- f56 0 f1"/>
                  <a:gd name="f63" fmla="*/ f59 1 100000"/>
                  <a:gd name="f64" fmla="*/ f60 1 100000"/>
                  <a:gd name="f65" fmla="*/ f57 f9 1"/>
                  <a:gd name="f66" fmla="cos 1 f61"/>
                  <a:gd name="f67" fmla="cos 1 f62"/>
                  <a:gd name="f68" fmla="sin 1 f61"/>
                  <a:gd name="f69" fmla="sin 1 f62"/>
                  <a:gd name="f70" fmla="*/ f58 f39 1"/>
                  <a:gd name="f71" fmla="*/ f65 1 100000"/>
                  <a:gd name="f72" fmla="+- 0 0 f66"/>
                  <a:gd name="f73" fmla="+- 0 0 f67"/>
                  <a:gd name="f74" fmla="+- 0 0 f68"/>
                  <a:gd name="f75" fmla="+- 0 0 f69"/>
                  <a:gd name="f76" fmla="+- 0 0 f72"/>
                  <a:gd name="f77" fmla="+- 0 0 f73"/>
                  <a:gd name="f78" fmla="+- 0 0 f74"/>
                  <a:gd name="f79" fmla="+- 0 0 f75"/>
                  <a:gd name="f80" fmla="*/ f76 f63 1"/>
                  <a:gd name="f81" fmla="*/ f77 f63 1"/>
                  <a:gd name="f82" fmla="*/ f78 f64 1"/>
                  <a:gd name="f83" fmla="*/ f79 f64 1"/>
                  <a:gd name="f84" fmla="+- f58 0 f80"/>
                  <a:gd name="f85" fmla="+- f58 0 f81"/>
                  <a:gd name="f86" fmla="+- f58 f81 0"/>
                  <a:gd name="f87" fmla="+- f58 f80 0"/>
                  <a:gd name="f88" fmla="+- f71 0 f82"/>
                  <a:gd name="f89" fmla="+- f71 0 f83"/>
                  <a:gd name="f90" fmla="*/ f88 f81 1"/>
                  <a:gd name="f91" fmla="*/ f85 f39 1"/>
                  <a:gd name="f92" fmla="*/ f86 f39 1"/>
                  <a:gd name="f93" fmla="*/ f89 f39 1"/>
                  <a:gd name="f94" fmla="*/ f84 f39 1"/>
                  <a:gd name="f95" fmla="*/ f88 f39 1"/>
                  <a:gd name="f96" fmla="*/ f87 f39 1"/>
                  <a:gd name="f97" fmla="*/ f90 1 f80"/>
                  <a:gd name="f98" fmla="*/ f97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94" y="f95"/>
                  </a:cxn>
                  <a:cxn ang="f37">
                    <a:pos x="f91" y="f93"/>
                  </a:cxn>
                  <a:cxn ang="f37">
                    <a:pos x="f92" y="f93"/>
                  </a:cxn>
                  <a:cxn ang="f38">
                    <a:pos x="f96" y="f95"/>
                  </a:cxn>
                </a:cxnLst>
                <a:rect l="f91" t="f98" r="f92" b="f93"/>
                <a:pathLst>
                  <a:path>
                    <a:moveTo>
                      <a:pt x="f94" y="f95"/>
                    </a:moveTo>
                    <a:lnTo>
                      <a:pt x="f70" y="f48"/>
                    </a:lnTo>
                    <a:lnTo>
                      <a:pt x="f96" y="f95"/>
                    </a:lnTo>
                    <a:lnTo>
                      <a:pt x="f92" y="f93"/>
                    </a:lnTo>
                    <a:lnTo>
                      <a:pt x="f91" y="f93"/>
                    </a:lnTo>
                    <a:close/>
                  </a:path>
                </a:pathLst>
              </a:cu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03" name="Group 80"/>
            <p:cNvGrpSpPr/>
            <p:nvPr/>
          </p:nvGrpSpPr>
          <p:grpSpPr>
            <a:xfrm>
              <a:off x="5048868" y="6261189"/>
              <a:ext cx="407631" cy="480051"/>
              <a:chOff x="5048868" y="6261189"/>
              <a:chExt cx="407631" cy="480051"/>
            </a:xfrm>
          </p:grpSpPr>
          <p:sp>
            <p:nvSpPr>
              <p:cNvPr id="104" name="Rectangle 167"/>
              <p:cNvSpPr/>
              <p:nvPr/>
            </p:nvSpPr>
            <p:spPr>
              <a:xfrm>
                <a:off x="5048868" y="6549216"/>
                <a:ext cx="371118" cy="192024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DCE6F2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05" name="Right Triangle 186"/>
              <p:cNvSpPr/>
              <p:nvPr/>
            </p:nvSpPr>
            <p:spPr>
              <a:xfrm flipH="1">
                <a:off x="5096463" y="6333198"/>
                <a:ext cx="288036" cy="2217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360"/>
                  <a:gd name="f8" fmla="+- 0 0 -180"/>
                  <a:gd name="f9" fmla="+- 0 0 -90"/>
                  <a:gd name="f10" fmla="abs f3"/>
                  <a:gd name="f11" fmla="abs f4"/>
                  <a:gd name="f12" fmla="abs f5"/>
                  <a:gd name="f13" fmla="val f6"/>
                  <a:gd name="f14" fmla="*/ f7 f0 1"/>
                  <a:gd name="f15" fmla="*/ f8 f0 1"/>
                  <a:gd name="f16" fmla="*/ f9 f0 1"/>
                  <a:gd name="f17" fmla="?: f10 f3 1"/>
                  <a:gd name="f18" fmla="?: f11 f4 1"/>
                  <a:gd name="f19" fmla="?: f12 f5 1"/>
                  <a:gd name="f20" fmla="*/ f14 1 f2"/>
                  <a:gd name="f21" fmla="*/ f15 1 f2"/>
                  <a:gd name="f22" fmla="*/ f16 1 f2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0 f1"/>
                  <a:gd name="f28" fmla="+- f21 0 f1"/>
                  <a:gd name="f29" fmla="+- f22 0 f1"/>
                  <a:gd name="f30" fmla="min f24 f23"/>
                  <a:gd name="f31" fmla="*/ f25 1 f19"/>
                  <a:gd name="f32" fmla="*/ f26 1 f19"/>
                  <a:gd name="f33" fmla="val f31"/>
                  <a:gd name="f34" fmla="val f32"/>
                  <a:gd name="f35" fmla="*/ f13 f30 1"/>
                  <a:gd name="f36" fmla="+- f34 0 f13"/>
                  <a:gd name="f37" fmla="+- f33 0 f13"/>
                  <a:gd name="f38" fmla="*/ f34 f30 1"/>
                  <a:gd name="f39" fmla="*/ f33 f30 1"/>
                  <a:gd name="f40" fmla="*/ f36 1 2"/>
                  <a:gd name="f41" fmla="*/ f37 1 2"/>
                  <a:gd name="f42" fmla="*/ f37 1 12"/>
                  <a:gd name="f43" fmla="*/ f36 7 1"/>
                  <a:gd name="f44" fmla="*/ f37 7 1"/>
                  <a:gd name="f45" fmla="*/ f36 11 1"/>
                  <a:gd name="f46" fmla="+- f13 f40 0"/>
                  <a:gd name="f47" fmla="+- f13 f41 0"/>
                  <a:gd name="f48" fmla="*/ f43 1 12"/>
                  <a:gd name="f49" fmla="*/ f44 1 12"/>
                  <a:gd name="f50" fmla="*/ f45 1 12"/>
                  <a:gd name="f51" fmla="*/ f42 f30 1"/>
                  <a:gd name="f52" fmla="*/ f48 f30 1"/>
                  <a:gd name="f53" fmla="*/ f49 f30 1"/>
                  <a:gd name="f54" fmla="*/ f50 f30 1"/>
                  <a:gd name="f55" fmla="*/ f47 f30 1"/>
                  <a:gd name="f56" fmla="*/ f46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35" y="f35"/>
                  </a:cxn>
                  <a:cxn ang="f28">
                    <a:pos x="f35" y="f38"/>
                  </a:cxn>
                  <a:cxn ang="f28">
                    <a:pos x="f39" y="f38"/>
                  </a:cxn>
                  <a:cxn ang="f29">
                    <a:pos x="f55" y="f56"/>
                  </a:cxn>
                </a:cxnLst>
                <a:rect l="f51" t="f52" r="f53" b="f54"/>
                <a:pathLst>
                  <a:path>
                    <a:moveTo>
                      <a:pt x="f35" y="f38"/>
                    </a:moveTo>
                    <a:lnTo>
                      <a:pt x="f35" y="f35"/>
                    </a:lnTo>
                    <a:lnTo>
                      <a:pt x="f39" y="f38"/>
                    </a:lnTo>
                    <a:close/>
                  </a:path>
                </a:pathLst>
              </a:cu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06" name="Right Triangle 190"/>
              <p:cNvSpPr/>
              <p:nvPr/>
            </p:nvSpPr>
            <p:spPr>
              <a:xfrm rot="10800009" flipH="1">
                <a:off x="5168463" y="6261189"/>
                <a:ext cx="288036" cy="2217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360"/>
                  <a:gd name="f8" fmla="+- 0 0 -180"/>
                  <a:gd name="f9" fmla="+- 0 0 -90"/>
                  <a:gd name="f10" fmla="abs f3"/>
                  <a:gd name="f11" fmla="abs f4"/>
                  <a:gd name="f12" fmla="abs f5"/>
                  <a:gd name="f13" fmla="val f6"/>
                  <a:gd name="f14" fmla="*/ f7 f0 1"/>
                  <a:gd name="f15" fmla="*/ f8 f0 1"/>
                  <a:gd name="f16" fmla="*/ f9 f0 1"/>
                  <a:gd name="f17" fmla="?: f10 f3 1"/>
                  <a:gd name="f18" fmla="?: f11 f4 1"/>
                  <a:gd name="f19" fmla="?: f12 f5 1"/>
                  <a:gd name="f20" fmla="*/ f14 1 f2"/>
                  <a:gd name="f21" fmla="*/ f15 1 f2"/>
                  <a:gd name="f22" fmla="*/ f16 1 f2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0 f1"/>
                  <a:gd name="f28" fmla="+- f21 0 f1"/>
                  <a:gd name="f29" fmla="+- f22 0 f1"/>
                  <a:gd name="f30" fmla="min f24 f23"/>
                  <a:gd name="f31" fmla="*/ f25 1 f19"/>
                  <a:gd name="f32" fmla="*/ f26 1 f19"/>
                  <a:gd name="f33" fmla="val f31"/>
                  <a:gd name="f34" fmla="val f32"/>
                  <a:gd name="f35" fmla="*/ f13 f30 1"/>
                  <a:gd name="f36" fmla="+- f34 0 f13"/>
                  <a:gd name="f37" fmla="+- f33 0 f13"/>
                  <a:gd name="f38" fmla="*/ f34 f30 1"/>
                  <a:gd name="f39" fmla="*/ f33 f30 1"/>
                  <a:gd name="f40" fmla="*/ f36 1 2"/>
                  <a:gd name="f41" fmla="*/ f37 1 2"/>
                  <a:gd name="f42" fmla="*/ f37 1 12"/>
                  <a:gd name="f43" fmla="*/ f36 7 1"/>
                  <a:gd name="f44" fmla="*/ f37 7 1"/>
                  <a:gd name="f45" fmla="*/ f36 11 1"/>
                  <a:gd name="f46" fmla="+- f13 f40 0"/>
                  <a:gd name="f47" fmla="+- f13 f41 0"/>
                  <a:gd name="f48" fmla="*/ f43 1 12"/>
                  <a:gd name="f49" fmla="*/ f44 1 12"/>
                  <a:gd name="f50" fmla="*/ f45 1 12"/>
                  <a:gd name="f51" fmla="*/ f42 f30 1"/>
                  <a:gd name="f52" fmla="*/ f48 f30 1"/>
                  <a:gd name="f53" fmla="*/ f49 f30 1"/>
                  <a:gd name="f54" fmla="*/ f50 f30 1"/>
                  <a:gd name="f55" fmla="*/ f47 f30 1"/>
                  <a:gd name="f56" fmla="*/ f46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35" y="f35"/>
                  </a:cxn>
                  <a:cxn ang="f28">
                    <a:pos x="f35" y="f38"/>
                  </a:cxn>
                  <a:cxn ang="f28">
                    <a:pos x="f39" y="f38"/>
                  </a:cxn>
                  <a:cxn ang="f29">
                    <a:pos x="f55" y="f56"/>
                  </a:cxn>
                </a:cxnLst>
                <a:rect l="f51" t="f52" r="f53" b="f54"/>
                <a:pathLst>
                  <a:path>
                    <a:moveTo>
                      <a:pt x="f35" y="f38"/>
                    </a:moveTo>
                    <a:lnTo>
                      <a:pt x="f35" y="f35"/>
                    </a:lnTo>
                    <a:lnTo>
                      <a:pt x="f39" y="f38"/>
                    </a:lnTo>
                    <a:close/>
                  </a:path>
                </a:pathLst>
              </a:cu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07" name="Group 78"/>
            <p:cNvGrpSpPr/>
            <p:nvPr/>
          </p:nvGrpSpPr>
          <p:grpSpPr>
            <a:xfrm>
              <a:off x="3935513" y="6333198"/>
              <a:ext cx="371118" cy="408042"/>
              <a:chOff x="3935513" y="6333198"/>
              <a:chExt cx="371118" cy="408042"/>
            </a:xfrm>
          </p:grpSpPr>
          <p:sp>
            <p:nvSpPr>
              <p:cNvPr id="108" name="Rectangle 161"/>
              <p:cNvSpPr/>
              <p:nvPr/>
            </p:nvSpPr>
            <p:spPr>
              <a:xfrm>
                <a:off x="3935513" y="6549216"/>
                <a:ext cx="371118" cy="192024"/>
              </a:xfrm>
              <a:prstGeom prst="rect">
                <a:avLst/>
              </a:prstGeom>
              <a:solidFill>
                <a:srgbClr val="C0504D"/>
              </a:solidFill>
              <a:ln w="25402">
                <a:solidFill>
                  <a:srgbClr val="C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09" name="Trapezoid 191"/>
              <p:cNvSpPr/>
              <p:nvPr/>
            </p:nvSpPr>
            <p:spPr>
              <a:xfrm>
                <a:off x="4016337" y="6333198"/>
                <a:ext cx="288036" cy="216027"/>
              </a:xfrm>
              <a:custGeom>
                <a:avLst>
                  <a:gd name="f8" fmla="val 250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25000"/>
                  <a:gd name="f9" fmla="+- 0 0 -270"/>
                  <a:gd name="f10" fmla="+- 0 0 -90"/>
                  <a:gd name="f11" fmla="abs f4"/>
                  <a:gd name="f12" fmla="abs f5"/>
                  <a:gd name="f13" fmla="abs f6"/>
                  <a:gd name="f14" fmla="val f7"/>
                  <a:gd name="f15" fmla="val f8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6 1 f3"/>
                  <a:gd name="f22" fmla="*/ f17 1 f3"/>
                  <a:gd name="f23" fmla="*/ f18 1 21600"/>
                  <a:gd name="f24" fmla="*/ f19 1 21600"/>
                  <a:gd name="f25" fmla="*/ 21600 f18 1"/>
                  <a:gd name="f26" fmla="*/ 21600 f19 1"/>
                  <a:gd name="f27" fmla="+- f21 0 f2"/>
                  <a:gd name="f28" fmla="+- f22 0 f2"/>
                  <a:gd name="f29" fmla="min f24 f23"/>
                  <a:gd name="f30" fmla="*/ f25 1 f20"/>
                  <a:gd name="f31" fmla="*/ f26 1 f20"/>
                  <a:gd name="f32" fmla="val f30"/>
                  <a:gd name="f33" fmla="val f31"/>
                  <a:gd name="f34" fmla="*/ f14 f29 1"/>
                  <a:gd name="f35" fmla="+- f33 0 f14"/>
                  <a:gd name="f36" fmla="+- f32 0 f14"/>
                  <a:gd name="f37" fmla="*/ f33 f29 1"/>
                  <a:gd name="f38" fmla="*/ f32 f29 1"/>
                  <a:gd name="f39" fmla="*/ f35 1 2"/>
                  <a:gd name="f40" fmla="*/ f35 1 3"/>
                  <a:gd name="f41" fmla="*/ f36 1 4"/>
                  <a:gd name="f42" fmla="min f36 f35"/>
                  <a:gd name="f43" fmla="*/ 50000 f36 1"/>
                  <a:gd name="f44" fmla="+- f14 f39 0"/>
                  <a:gd name="f45" fmla="*/ f43 1 f42"/>
                  <a:gd name="f46" fmla="*/ f42 f15 1"/>
                  <a:gd name="f47" fmla="*/ f41 f15 1"/>
                  <a:gd name="f48" fmla="*/ f40 f15 1"/>
                  <a:gd name="f49" fmla="*/ f46 1 200000"/>
                  <a:gd name="f50" fmla="*/ f46 1 100000"/>
                  <a:gd name="f51" fmla="*/ f47 1 f45"/>
                  <a:gd name="f52" fmla="*/ f48 1 f45"/>
                  <a:gd name="f53" fmla="*/ f44 f29 1"/>
                  <a:gd name="f54" fmla="+- f32 0 f50"/>
                  <a:gd name="f55" fmla="+- f32 0 f49"/>
                  <a:gd name="f56" fmla="+- f32 0 f51"/>
                  <a:gd name="f57" fmla="*/ f51 f29 1"/>
                  <a:gd name="f58" fmla="*/ f52 f29 1"/>
                  <a:gd name="f59" fmla="*/ f50 f29 1"/>
                  <a:gd name="f60" fmla="*/ f49 f29 1"/>
                  <a:gd name="f61" fmla="*/ f56 f29 1"/>
                  <a:gd name="f62" fmla="*/ f54 f29 1"/>
                  <a:gd name="f63" fmla="*/ f55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60" y="f53"/>
                  </a:cxn>
                  <a:cxn ang="f28">
                    <a:pos x="f63" y="f53"/>
                  </a:cxn>
                </a:cxnLst>
                <a:rect l="f57" t="f58" r="f61" b="f37"/>
                <a:pathLst>
                  <a:path>
                    <a:moveTo>
                      <a:pt x="f34" y="f37"/>
                    </a:moveTo>
                    <a:lnTo>
                      <a:pt x="f59" y="f34"/>
                    </a:lnTo>
                    <a:lnTo>
                      <a:pt x="f62" y="f34"/>
                    </a:lnTo>
                    <a:lnTo>
                      <a:pt x="f38" y="f37"/>
                    </a:lnTo>
                    <a:close/>
                  </a:path>
                </a:pathLst>
              </a:cu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10" name="Group 77"/>
            <p:cNvGrpSpPr/>
            <p:nvPr/>
          </p:nvGrpSpPr>
          <p:grpSpPr>
            <a:xfrm>
              <a:off x="3158822" y="6333198"/>
              <a:ext cx="371118" cy="408042"/>
              <a:chOff x="3158822" y="6333198"/>
              <a:chExt cx="371118" cy="408042"/>
            </a:xfrm>
          </p:grpSpPr>
          <p:sp>
            <p:nvSpPr>
              <p:cNvPr id="111" name="Rectangle 160"/>
              <p:cNvSpPr/>
              <p:nvPr/>
            </p:nvSpPr>
            <p:spPr>
              <a:xfrm>
                <a:off x="3158822" y="6549216"/>
                <a:ext cx="371118" cy="192024"/>
              </a:xfrm>
              <a:prstGeom prst="rect">
                <a:avLst/>
              </a:prstGeom>
              <a:solidFill>
                <a:srgbClr val="C0504D"/>
              </a:solidFill>
              <a:ln w="25402">
                <a:solidFill>
                  <a:srgbClr val="C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2" name="Regular Pentagon 192"/>
              <p:cNvSpPr/>
              <p:nvPr/>
            </p:nvSpPr>
            <p:spPr>
              <a:xfrm>
                <a:off x="3189792" y="6333198"/>
                <a:ext cx="288036" cy="2217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105146"/>
                  <a:gd name="f9" fmla="val 110557"/>
                  <a:gd name="f10" fmla="+- 0 0 -270"/>
                  <a:gd name="f11" fmla="+- 0 0 -180"/>
                  <a:gd name="f12" fmla="+- 0 0 -90"/>
                  <a:gd name="f13" fmla="abs f3"/>
                  <a:gd name="f14" fmla="abs f4"/>
                  <a:gd name="f15" fmla="abs f5"/>
                  <a:gd name="f16" fmla="val f6"/>
                  <a:gd name="f17" fmla="+- 1080000 f1 0"/>
                  <a:gd name="f18" fmla="+- 18360000 f1 0"/>
                  <a:gd name="f19" fmla="*/ f10 f0 1"/>
                  <a:gd name="f20" fmla="*/ f11 f0 1"/>
                  <a:gd name="f21" fmla="*/ f12 f0 1"/>
                  <a:gd name="f22" fmla="?: f13 f3 1"/>
                  <a:gd name="f23" fmla="?: f14 f4 1"/>
                  <a:gd name="f24" fmla="?: f15 f5 1"/>
                  <a:gd name="f25" fmla="*/ f17 f7 1"/>
                  <a:gd name="f26" fmla="*/ f18 f7 1"/>
                  <a:gd name="f27" fmla="*/ f19 1 f2"/>
                  <a:gd name="f28" fmla="*/ f20 1 f2"/>
                  <a:gd name="f29" fmla="*/ f21 1 f2"/>
                  <a:gd name="f30" fmla="*/ f22 1 21600"/>
                  <a:gd name="f31" fmla="*/ f23 1 21600"/>
                  <a:gd name="f32" fmla="*/ 21600 f22 1"/>
                  <a:gd name="f33" fmla="*/ 21600 f23 1"/>
                  <a:gd name="f34" fmla="*/ f25 1 f0"/>
                  <a:gd name="f35" fmla="*/ f26 1 f0"/>
                  <a:gd name="f36" fmla="+- f27 0 f1"/>
                  <a:gd name="f37" fmla="+- f28 0 f1"/>
                  <a:gd name="f38" fmla="+- f29 0 f1"/>
                  <a:gd name="f39" fmla="min f31 f30"/>
                  <a:gd name="f40" fmla="*/ f32 1 f24"/>
                  <a:gd name="f41" fmla="*/ f33 1 f24"/>
                  <a:gd name="f42" fmla="+- 0 0 f34"/>
                  <a:gd name="f43" fmla="+- 0 0 f35"/>
                  <a:gd name="f44" fmla="val f40"/>
                  <a:gd name="f45" fmla="val f41"/>
                  <a:gd name="f46" fmla="+- 0 0 f42"/>
                  <a:gd name="f47" fmla="+- 0 0 f43"/>
                  <a:gd name="f48" fmla="*/ f16 f39 1"/>
                  <a:gd name="f49" fmla="+- f45 0 f16"/>
                  <a:gd name="f50" fmla="+- f44 0 f16"/>
                  <a:gd name="f51" fmla="*/ f46 f0 1"/>
                  <a:gd name="f52" fmla="*/ f47 f0 1"/>
                  <a:gd name="f53" fmla="*/ f49 1 2"/>
                  <a:gd name="f54" fmla="*/ f50 1 2"/>
                  <a:gd name="f55" fmla="*/ f51 1 f7"/>
                  <a:gd name="f56" fmla="*/ f52 1 f7"/>
                  <a:gd name="f57" fmla="+- f16 f53 0"/>
                  <a:gd name="f58" fmla="+- f16 f54 0"/>
                  <a:gd name="f59" fmla="*/ f54 f8 1"/>
                  <a:gd name="f60" fmla="*/ f53 f9 1"/>
                  <a:gd name="f61" fmla="+- f55 0 f1"/>
                  <a:gd name="f62" fmla="+- f56 0 f1"/>
                  <a:gd name="f63" fmla="*/ f59 1 100000"/>
                  <a:gd name="f64" fmla="*/ f60 1 100000"/>
                  <a:gd name="f65" fmla="*/ f57 f9 1"/>
                  <a:gd name="f66" fmla="cos 1 f61"/>
                  <a:gd name="f67" fmla="cos 1 f62"/>
                  <a:gd name="f68" fmla="sin 1 f61"/>
                  <a:gd name="f69" fmla="sin 1 f62"/>
                  <a:gd name="f70" fmla="*/ f58 f39 1"/>
                  <a:gd name="f71" fmla="*/ f65 1 100000"/>
                  <a:gd name="f72" fmla="+- 0 0 f66"/>
                  <a:gd name="f73" fmla="+- 0 0 f67"/>
                  <a:gd name="f74" fmla="+- 0 0 f68"/>
                  <a:gd name="f75" fmla="+- 0 0 f69"/>
                  <a:gd name="f76" fmla="+- 0 0 f72"/>
                  <a:gd name="f77" fmla="+- 0 0 f73"/>
                  <a:gd name="f78" fmla="+- 0 0 f74"/>
                  <a:gd name="f79" fmla="+- 0 0 f75"/>
                  <a:gd name="f80" fmla="*/ f76 f63 1"/>
                  <a:gd name="f81" fmla="*/ f77 f63 1"/>
                  <a:gd name="f82" fmla="*/ f78 f64 1"/>
                  <a:gd name="f83" fmla="*/ f79 f64 1"/>
                  <a:gd name="f84" fmla="+- f58 0 f80"/>
                  <a:gd name="f85" fmla="+- f58 0 f81"/>
                  <a:gd name="f86" fmla="+- f58 f81 0"/>
                  <a:gd name="f87" fmla="+- f58 f80 0"/>
                  <a:gd name="f88" fmla="+- f71 0 f82"/>
                  <a:gd name="f89" fmla="+- f71 0 f83"/>
                  <a:gd name="f90" fmla="*/ f88 f81 1"/>
                  <a:gd name="f91" fmla="*/ f85 f39 1"/>
                  <a:gd name="f92" fmla="*/ f86 f39 1"/>
                  <a:gd name="f93" fmla="*/ f89 f39 1"/>
                  <a:gd name="f94" fmla="*/ f84 f39 1"/>
                  <a:gd name="f95" fmla="*/ f88 f39 1"/>
                  <a:gd name="f96" fmla="*/ f87 f39 1"/>
                  <a:gd name="f97" fmla="*/ f90 1 f80"/>
                  <a:gd name="f98" fmla="*/ f97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94" y="f95"/>
                  </a:cxn>
                  <a:cxn ang="f37">
                    <a:pos x="f91" y="f93"/>
                  </a:cxn>
                  <a:cxn ang="f37">
                    <a:pos x="f92" y="f93"/>
                  </a:cxn>
                  <a:cxn ang="f38">
                    <a:pos x="f96" y="f95"/>
                  </a:cxn>
                </a:cxnLst>
                <a:rect l="f91" t="f98" r="f92" b="f93"/>
                <a:pathLst>
                  <a:path>
                    <a:moveTo>
                      <a:pt x="f94" y="f95"/>
                    </a:moveTo>
                    <a:lnTo>
                      <a:pt x="f70" y="f48"/>
                    </a:lnTo>
                    <a:lnTo>
                      <a:pt x="f96" y="f95"/>
                    </a:lnTo>
                    <a:lnTo>
                      <a:pt x="f92" y="f93"/>
                    </a:lnTo>
                    <a:lnTo>
                      <a:pt x="f91" y="f93"/>
                    </a:lnTo>
                    <a:close/>
                  </a:path>
                </a:pathLst>
              </a:cu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13" name="Right Triangle 193"/>
            <p:cNvSpPr/>
            <p:nvPr/>
          </p:nvSpPr>
          <p:spPr>
            <a:xfrm flipH="1">
              <a:off x="2000112" y="6333198"/>
              <a:ext cx="288036" cy="2217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DCE6F2"/>
            </a:solidFill>
            <a:ln w="25402">
              <a:solidFill>
                <a:srgbClr val="B9CDE5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114" name="Group 76"/>
            <p:cNvGrpSpPr/>
            <p:nvPr/>
          </p:nvGrpSpPr>
          <p:grpSpPr>
            <a:xfrm>
              <a:off x="966566" y="6333198"/>
              <a:ext cx="371118" cy="408042"/>
              <a:chOff x="966566" y="6333198"/>
              <a:chExt cx="371118" cy="408042"/>
            </a:xfrm>
          </p:grpSpPr>
          <p:sp>
            <p:nvSpPr>
              <p:cNvPr id="115" name="Rectangle 157"/>
              <p:cNvSpPr/>
              <p:nvPr/>
            </p:nvSpPr>
            <p:spPr>
              <a:xfrm>
                <a:off x="966566" y="6549216"/>
                <a:ext cx="371118" cy="192024"/>
              </a:xfrm>
              <a:prstGeom prst="rect">
                <a:avLst/>
              </a:prstGeom>
              <a:solidFill>
                <a:srgbClr val="C0504D"/>
              </a:solidFill>
              <a:ln w="25402">
                <a:solidFill>
                  <a:srgbClr val="C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6" name="Trapezoid 194"/>
              <p:cNvSpPr/>
              <p:nvPr/>
            </p:nvSpPr>
            <p:spPr>
              <a:xfrm>
                <a:off x="992005" y="6333198"/>
                <a:ext cx="288036" cy="216027"/>
              </a:xfrm>
              <a:custGeom>
                <a:avLst>
                  <a:gd name="f8" fmla="val 250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25000"/>
                  <a:gd name="f9" fmla="+- 0 0 -270"/>
                  <a:gd name="f10" fmla="+- 0 0 -90"/>
                  <a:gd name="f11" fmla="abs f4"/>
                  <a:gd name="f12" fmla="abs f5"/>
                  <a:gd name="f13" fmla="abs f6"/>
                  <a:gd name="f14" fmla="val f7"/>
                  <a:gd name="f15" fmla="val f8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6 1 f3"/>
                  <a:gd name="f22" fmla="*/ f17 1 f3"/>
                  <a:gd name="f23" fmla="*/ f18 1 21600"/>
                  <a:gd name="f24" fmla="*/ f19 1 21600"/>
                  <a:gd name="f25" fmla="*/ 21600 f18 1"/>
                  <a:gd name="f26" fmla="*/ 21600 f19 1"/>
                  <a:gd name="f27" fmla="+- f21 0 f2"/>
                  <a:gd name="f28" fmla="+- f22 0 f2"/>
                  <a:gd name="f29" fmla="min f24 f23"/>
                  <a:gd name="f30" fmla="*/ f25 1 f20"/>
                  <a:gd name="f31" fmla="*/ f26 1 f20"/>
                  <a:gd name="f32" fmla="val f30"/>
                  <a:gd name="f33" fmla="val f31"/>
                  <a:gd name="f34" fmla="*/ f14 f29 1"/>
                  <a:gd name="f35" fmla="+- f33 0 f14"/>
                  <a:gd name="f36" fmla="+- f32 0 f14"/>
                  <a:gd name="f37" fmla="*/ f33 f29 1"/>
                  <a:gd name="f38" fmla="*/ f32 f29 1"/>
                  <a:gd name="f39" fmla="*/ f35 1 2"/>
                  <a:gd name="f40" fmla="*/ f35 1 3"/>
                  <a:gd name="f41" fmla="*/ f36 1 4"/>
                  <a:gd name="f42" fmla="min f36 f35"/>
                  <a:gd name="f43" fmla="*/ 50000 f36 1"/>
                  <a:gd name="f44" fmla="+- f14 f39 0"/>
                  <a:gd name="f45" fmla="*/ f43 1 f42"/>
                  <a:gd name="f46" fmla="*/ f42 f15 1"/>
                  <a:gd name="f47" fmla="*/ f41 f15 1"/>
                  <a:gd name="f48" fmla="*/ f40 f15 1"/>
                  <a:gd name="f49" fmla="*/ f46 1 200000"/>
                  <a:gd name="f50" fmla="*/ f46 1 100000"/>
                  <a:gd name="f51" fmla="*/ f47 1 f45"/>
                  <a:gd name="f52" fmla="*/ f48 1 f45"/>
                  <a:gd name="f53" fmla="*/ f44 f29 1"/>
                  <a:gd name="f54" fmla="+- f32 0 f50"/>
                  <a:gd name="f55" fmla="+- f32 0 f49"/>
                  <a:gd name="f56" fmla="+- f32 0 f51"/>
                  <a:gd name="f57" fmla="*/ f51 f29 1"/>
                  <a:gd name="f58" fmla="*/ f52 f29 1"/>
                  <a:gd name="f59" fmla="*/ f50 f29 1"/>
                  <a:gd name="f60" fmla="*/ f49 f29 1"/>
                  <a:gd name="f61" fmla="*/ f56 f29 1"/>
                  <a:gd name="f62" fmla="*/ f54 f29 1"/>
                  <a:gd name="f63" fmla="*/ f55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60" y="f53"/>
                  </a:cxn>
                  <a:cxn ang="f28">
                    <a:pos x="f63" y="f53"/>
                  </a:cxn>
                </a:cxnLst>
                <a:rect l="f57" t="f58" r="f61" b="f37"/>
                <a:pathLst>
                  <a:path>
                    <a:moveTo>
                      <a:pt x="f34" y="f37"/>
                    </a:moveTo>
                    <a:lnTo>
                      <a:pt x="f59" y="f34"/>
                    </a:lnTo>
                    <a:lnTo>
                      <a:pt x="f62" y="f34"/>
                    </a:lnTo>
                    <a:lnTo>
                      <a:pt x="f38" y="f37"/>
                    </a:lnTo>
                    <a:close/>
                  </a:path>
                </a:pathLst>
              </a:custGeom>
              <a:solidFill>
                <a:srgbClr val="DCE6F2"/>
              </a:solidFill>
              <a:ln w="25402">
                <a:solidFill>
                  <a:srgbClr val="B9CDE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68355" y="1093186"/>
            <a:ext cx="9071643" cy="1231106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pl-PL" sz="4000" b="1" i="1" dirty="0">
                <a:latin typeface="Calibri"/>
              </a:rPr>
              <a:t>Innowacyjny/zmodyfikowany skład </a:t>
            </a:r>
            <a:r>
              <a:rPr lang="pl-PL" sz="4000" b="1" i="1" dirty="0" smtClean="0">
                <a:latin typeface="Calibri"/>
              </a:rPr>
              <a:t>atramentu - cztery rodzaje żywic</a:t>
            </a:r>
            <a:endParaRPr lang="pl-PL" sz="4000" b="1" i="1" dirty="0">
              <a:latin typeface="Calibri"/>
            </a:endParaRP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722"/>
            <a:ext cx="10079998" cy="10796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a 9"/>
          <p:cNvGrpSpPr/>
          <p:nvPr/>
        </p:nvGrpSpPr>
        <p:grpSpPr>
          <a:xfrm>
            <a:off x="1547612" y="2339675"/>
            <a:ext cx="7021092" cy="4631719"/>
            <a:chOff x="1547612" y="2339675"/>
            <a:chExt cx="7021092" cy="4631719"/>
          </a:xfrm>
        </p:grpSpPr>
        <p:graphicFrame>
          <p:nvGraphicFramePr>
            <p:cNvPr id="5" name="Chart 27"/>
            <p:cNvGraphicFramePr/>
            <p:nvPr/>
          </p:nvGraphicFramePr>
          <p:xfrm>
            <a:off x="1547612" y="2339675"/>
            <a:ext cx="7021092" cy="46317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" name="Oval 35"/>
            <p:cNvSpPr/>
            <p:nvPr/>
          </p:nvSpPr>
          <p:spPr>
            <a:xfrm>
              <a:off x="4536256" y="3635821"/>
              <a:ext cx="291483" cy="2914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BE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Oval 15"/>
            <p:cNvSpPr/>
            <p:nvPr/>
          </p:nvSpPr>
          <p:spPr>
            <a:xfrm>
              <a:off x="3744168" y="3781562"/>
              <a:ext cx="291483" cy="2914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BE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Oval 16"/>
            <p:cNvSpPr/>
            <p:nvPr/>
          </p:nvSpPr>
          <p:spPr>
            <a:xfrm>
              <a:off x="3168104" y="4211885"/>
              <a:ext cx="291483" cy="2914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BE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Oval 17"/>
            <p:cNvSpPr/>
            <p:nvPr/>
          </p:nvSpPr>
          <p:spPr>
            <a:xfrm>
              <a:off x="3022362" y="4787949"/>
              <a:ext cx="291483" cy="29148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BE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68355" y="1400961"/>
            <a:ext cx="9071643" cy="615555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pl-PL" sz="4000" b="1" i="1">
                <a:latin typeface="Calibri"/>
              </a:rPr>
              <a:t>Pigmenty</a:t>
            </a: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722"/>
            <a:ext cx="10079998" cy="10796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55"/>
          <p:cNvSpPr/>
          <p:nvPr/>
        </p:nvSpPr>
        <p:spPr>
          <a:xfrm>
            <a:off x="287779" y="2702527"/>
            <a:ext cx="2350574" cy="23505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extBox 58"/>
          <p:cNvSpPr txBox="1"/>
          <p:nvPr/>
        </p:nvSpPr>
        <p:spPr>
          <a:xfrm>
            <a:off x="2952076" y="3049807"/>
            <a:ext cx="6314288" cy="31700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68284" marR="0" lvl="0" indent="-26828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</a:rPr>
              <a:t>Pigmenty określają </a:t>
            </a:r>
            <a:r>
              <a:rPr lang="pl-PL" sz="2000" b="0" i="0" u="none" strike="noStrike" kern="1200" cap="none" spc="0" baseline="0" dirty="0" smtClean="0">
                <a:solidFill>
                  <a:srgbClr val="0099FF"/>
                </a:solidFill>
                <a:uFillTx/>
                <a:latin typeface="Calibri"/>
              </a:rPr>
              <a:t>kolor – 82% pokrycia PANTONE C</a:t>
            </a:r>
            <a:endParaRPr lang="en-GB" sz="2000" b="0" i="0" u="none" strike="noStrike" kern="1200" cap="none" spc="0" baseline="0" dirty="0">
              <a:solidFill>
                <a:srgbClr val="0099FF"/>
              </a:solidFill>
              <a:uFillTx/>
              <a:latin typeface="Calibri"/>
            </a:endParaRPr>
          </a:p>
          <a:p>
            <a:pPr marL="268284" marR="0" lvl="0" indent="-26828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0099FF"/>
              </a:solidFill>
              <a:uFillTx/>
              <a:latin typeface="Calibri"/>
            </a:endParaRPr>
          </a:p>
          <a:p>
            <a:pPr marL="268284" marR="0" lvl="0" indent="-26828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</a:rPr>
              <a:t>Pigment wpływa na trwałość na zewnątrz </a:t>
            </a:r>
          </a:p>
          <a:p>
            <a:pPr marL="268284" marR="0" lvl="0" indent="-26828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0099FF"/>
              </a:solidFill>
              <a:uFillTx/>
              <a:latin typeface="Calibri"/>
            </a:endParaRPr>
          </a:p>
          <a:p>
            <a:pPr marL="268284" marR="0" lvl="0" indent="-26828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</a:rPr>
              <a:t>Pigmenty UMS są rozcierane do rozmiaru </a:t>
            </a:r>
            <a:r>
              <a:rPr lang="en-GB" sz="2000" b="0" i="0" u="none" strike="noStrike" kern="1200" cap="none" spc="0" baseline="0" dirty="0" err="1" smtClean="0">
                <a:solidFill>
                  <a:srgbClr val="0099FF"/>
                </a:solidFill>
                <a:uFillTx/>
                <a:latin typeface="Calibri"/>
              </a:rPr>
              <a:t>nano</a:t>
            </a:r>
            <a:r>
              <a:rPr lang="en-GB" sz="20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</a:rPr>
              <a:t/>
            </a:r>
            <a:br>
              <a:rPr lang="en-GB" sz="20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</a:rPr>
            </a:br>
            <a:r>
              <a:rPr lang="pl-PL" sz="20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</a:rPr>
              <a:t>Znaczenie</a:t>
            </a:r>
            <a:r>
              <a:rPr lang="en-GB" sz="20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</a:rPr>
              <a:t>: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</a:rPr>
              <a:t>Rozmiar i kształt częściowo określa, jak </a:t>
            </a:r>
            <a:r>
              <a:rPr lang="pl-PL" sz="2000" b="0" i="0" u="none" strike="noStrike" kern="1200" cap="none" spc="0" baseline="0" dirty="0" smtClean="0">
                <a:solidFill>
                  <a:srgbClr val="0099FF"/>
                </a:solidFill>
                <a:uFillTx/>
                <a:latin typeface="Calibri"/>
              </a:rPr>
              <a:t>łatwo </a:t>
            </a:r>
            <a:r>
              <a:rPr lang="pl-PL" sz="20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</a:rPr>
              <a:t>atrament może być „wystrzeliwany” z dyszy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 b="0" i="0" u="none" strike="noStrike" kern="1200" cap="none" spc="0" baseline="0" dirty="0">
              <a:solidFill>
                <a:srgbClr val="0099FF"/>
              </a:solidFill>
              <a:uFillTx/>
              <a:latin typeface="Calibri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</a:rPr>
              <a:t>Mniejsze pigmenty </a:t>
            </a:r>
            <a:r>
              <a:rPr lang="en-GB" sz="1600" b="0" i="0" u="none" strike="noStrike" kern="1200" cap="none" spc="0" baseline="0" dirty="0">
                <a:solidFill>
                  <a:srgbClr val="FF0000"/>
                </a:solidFill>
                <a:uFillTx/>
                <a:latin typeface="Wingdings"/>
              </a:rPr>
              <a:t></a:t>
            </a:r>
            <a:r>
              <a:rPr lang="en-GB" sz="20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</a:rPr>
              <a:t> </a:t>
            </a:r>
            <a:r>
              <a:rPr lang="pl-PL" sz="20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</a:rPr>
              <a:t>Mniejsze zatykanie dyszy</a:t>
            </a:r>
            <a:endParaRPr lang="en-GB" sz="2000" b="0" i="0" u="none" strike="noStrike" kern="1200" cap="none" spc="0" baseline="0" dirty="0">
              <a:solidFill>
                <a:srgbClr val="0099FF"/>
              </a:solidFill>
              <a:uFillTx/>
              <a:latin typeface="Calibri"/>
            </a:endParaRPr>
          </a:p>
        </p:txBody>
      </p:sp>
      <p:cxnSp>
        <p:nvCxnSpPr>
          <p:cNvPr id="6" name="Straight Connector 59"/>
          <p:cNvCxnSpPr/>
          <p:nvPr/>
        </p:nvCxnSpPr>
        <p:spPr>
          <a:xfrm>
            <a:off x="2909876" y="3129277"/>
            <a:ext cx="0" cy="3026824"/>
          </a:xfrm>
          <a:prstGeom prst="straightConnector1">
            <a:avLst/>
          </a:prstGeom>
          <a:noFill/>
          <a:ln w="9528">
            <a:solidFill>
              <a:srgbClr val="0099FF"/>
            </a:solidFill>
            <a:prstDash val="solid"/>
          </a:ln>
        </p:spPr>
      </p:cxnSp>
      <p:pic>
        <p:nvPicPr>
          <p:cNvPr id="7" name="Picture 60" descr="arro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30110">
            <a:off x="2377642" y="2686281"/>
            <a:ext cx="654993" cy="459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31797" y="1364083"/>
            <a:ext cx="9071643" cy="615555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pl-PL" sz="4000" b="1" i="1">
                <a:latin typeface="Calibri"/>
              </a:rPr>
              <a:t>Co to jest nano rozmiar pigmentu?</a:t>
            </a: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722"/>
            <a:ext cx="10079998" cy="10796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5"/>
          <p:cNvGrpSpPr/>
          <p:nvPr/>
        </p:nvGrpSpPr>
        <p:grpSpPr>
          <a:xfrm>
            <a:off x="1231861" y="3342031"/>
            <a:ext cx="1590232" cy="2544455"/>
            <a:chOff x="1231861" y="3342031"/>
            <a:chExt cx="1590232" cy="2544455"/>
          </a:xfrm>
        </p:grpSpPr>
        <p:sp>
          <p:nvSpPr>
            <p:cNvPr id="5" name="TextBox 11"/>
            <p:cNvSpPr txBox="1"/>
            <p:nvPr/>
          </p:nvSpPr>
          <p:spPr>
            <a:xfrm>
              <a:off x="1231861" y="5424824"/>
              <a:ext cx="1244251" cy="46166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0099FF"/>
                  </a:solidFill>
                  <a:uFillTx/>
                  <a:latin typeface="Calibri"/>
                </a:rPr>
                <a:t>Wielkość cząstek nano jest</a:t>
              </a:r>
              <a:r>
                <a:rPr lang="en-GB" sz="1200" b="0" i="0" u="none" strike="noStrike" kern="1200" cap="none" spc="0" baseline="0">
                  <a:solidFill>
                    <a:srgbClr val="0099FF"/>
                  </a:solidFill>
                  <a:uFillTx/>
                  <a:latin typeface="Calibri"/>
                </a:rPr>
                <a:t>…</a:t>
              </a:r>
            </a:p>
          </p:txBody>
        </p:sp>
        <p:sp>
          <p:nvSpPr>
            <p:cNvPr id="6" name="Oval 33"/>
            <p:cNvSpPr/>
            <p:nvPr/>
          </p:nvSpPr>
          <p:spPr>
            <a:xfrm>
              <a:off x="1409986" y="3342031"/>
              <a:ext cx="1412107" cy="141210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4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1897133" y="3206215"/>
            <a:ext cx="3473787" cy="2680271"/>
            <a:chOff x="1897133" y="3206215"/>
            <a:chExt cx="3473787" cy="2680271"/>
          </a:xfrm>
        </p:grpSpPr>
        <p:sp>
          <p:nvSpPr>
            <p:cNvPr id="8" name="Oval 17"/>
            <p:cNvSpPr/>
            <p:nvPr/>
          </p:nvSpPr>
          <p:spPr>
            <a:xfrm>
              <a:off x="1897133" y="3763194"/>
              <a:ext cx="78867" cy="7886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25402">
              <a:solidFill>
                <a:srgbClr val="E911CA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1B3281"/>
                </a:solidFill>
                <a:uFillTx/>
                <a:latin typeface="Calibri"/>
              </a:endParaRPr>
            </a:p>
          </p:txBody>
        </p:sp>
        <p:grpSp>
          <p:nvGrpSpPr>
            <p:cNvPr id="9" name="Group 21"/>
            <p:cNvGrpSpPr/>
            <p:nvPr/>
          </p:nvGrpSpPr>
          <p:grpSpPr>
            <a:xfrm>
              <a:off x="1976000" y="3206215"/>
              <a:ext cx="3394920" cy="2680271"/>
              <a:chOff x="1976000" y="3206215"/>
              <a:chExt cx="3394920" cy="268027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3946" y="3206215"/>
                <a:ext cx="1479316" cy="15683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TextBox 14"/>
              <p:cNvSpPr txBox="1"/>
              <p:nvPr/>
            </p:nvSpPr>
            <p:spPr>
              <a:xfrm>
                <a:off x="3294592" y="5424824"/>
                <a:ext cx="2076328" cy="461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200" b="0" i="0" u="none" strike="noStrike" kern="1200" cap="none" spc="0" baseline="0">
                    <a:solidFill>
                      <a:srgbClr val="0099FF"/>
                    </a:solidFill>
                    <a:uFillTx/>
                    <a:latin typeface="Calibri"/>
                  </a:rPr>
                  <a:t>… </a:t>
                </a:r>
                <a:r>
                  <a:rPr lang="pl-PL" sz="1200" b="0" i="0" u="none" strike="noStrike" kern="1200" cap="none" spc="0" baseline="0">
                    <a:solidFill>
                      <a:srgbClr val="0099FF"/>
                    </a:solidFill>
                    <a:uFillTx/>
                    <a:latin typeface="Calibri"/>
                  </a:rPr>
                  <a:t>do piłki nożnej, jest jak piłka nożna do</a:t>
                </a:r>
                <a:r>
                  <a:rPr lang="en-GB" sz="1200" b="0" i="0" u="none" strike="noStrike" kern="1200" cap="none" spc="0" baseline="0">
                    <a:solidFill>
                      <a:srgbClr val="0099FF"/>
                    </a:solidFill>
                    <a:uFillTx/>
                    <a:latin typeface="Calibri"/>
                  </a:rPr>
                  <a:t> …</a:t>
                </a:r>
              </a:p>
            </p:txBody>
          </p:sp>
          <p:cxnSp>
            <p:nvCxnSpPr>
              <p:cNvPr id="12" name="Straight Connector 18"/>
              <p:cNvCxnSpPr/>
              <p:nvPr/>
            </p:nvCxnSpPr>
            <p:spPr>
              <a:xfrm>
                <a:off x="1976000" y="3802623"/>
                <a:ext cx="2632411" cy="0"/>
              </a:xfrm>
              <a:prstGeom prst="straightConnector1">
                <a:avLst/>
              </a:prstGeom>
              <a:noFill/>
              <a:ln w="9528">
                <a:solidFill>
                  <a:srgbClr val="E911CA"/>
                </a:solidFill>
                <a:prstDash val="solid"/>
                <a:tailEnd type="arrow"/>
              </a:ln>
            </p:spPr>
          </p:cxnSp>
        </p:grpSp>
      </p:grpSp>
      <p:grpSp>
        <p:nvGrpSpPr>
          <p:cNvPr id="13" name="Group 22"/>
          <p:cNvGrpSpPr/>
          <p:nvPr/>
        </p:nvGrpSpPr>
        <p:grpSpPr>
          <a:xfrm>
            <a:off x="3528102" y="3041504"/>
            <a:ext cx="4810082" cy="3104809"/>
            <a:chOff x="3528102" y="3041504"/>
            <a:chExt cx="4810082" cy="3104809"/>
          </a:xfrm>
        </p:grpSpPr>
        <p:pic>
          <p:nvPicPr>
            <p:cNvPr id="14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1286" y="3041504"/>
              <a:ext cx="2706898" cy="27068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5"/>
            <p:cNvSpPr txBox="1"/>
            <p:nvPr/>
          </p:nvSpPr>
          <p:spPr>
            <a:xfrm>
              <a:off x="6056354" y="5869314"/>
              <a:ext cx="19468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0099FF"/>
                  </a:solidFill>
                  <a:uFillTx/>
                  <a:latin typeface="Calibri"/>
                </a:rPr>
                <a:t>… </a:t>
              </a:r>
              <a:r>
                <a:rPr lang="pl-PL" sz="1200" b="0" i="0" u="none" strike="noStrike" kern="1200" cap="none" spc="0" baseline="0">
                  <a:solidFill>
                    <a:srgbClr val="0099FF"/>
                  </a:solidFill>
                  <a:uFillTx/>
                  <a:latin typeface="Calibri"/>
                </a:rPr>
                <a:t>kuli ziemskiej</a:t>
              </a:r>
              <a:endParaRPr lang="en-GB" sz="1200" b="0" i="0" u="none" strike="noStrike" kern="1200" cap="none" spc="0" baseline="0">
                <a:solidFill>
                  <a:srgbClr val="0099FF"/>
                </a:solidFill>
                <a:uFillTx/>
                <a:latin typeface="Calibri"/>
              </a:endParaRPr>
            </a:p>
          </p:txBody>
        </p:sp>
        <p:sp>
          <p:nvSpPr>
            <p:cNvPr id="16" name="Oval 12"/>
            <p:cNvSpPr/>
            <p:nvPr/>
          </p:nvSpPr>
          <p:spPr>
            <a:xfrm>
              <a:off x="3528102" y="3134133"/>
              <a:ext cx="1630338" cy="163033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25402">
              <a:solidFill>
                <a:srgbClr val="E911CA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1B3281"/>
                </a:solidFill>
                <a:uFillTx/>
                <a:latin typeface="Calibri"/>
              </a:endParaRPr>
            </a:p>
          </p:txBody>
        </p:sp>
        <p:cxnSp>
          <p:nvCxnSpPr>
            <p:cNvPr id="17" name="Straight Connector 20"/>
            <p:cNvCxnSpPr/>
            <p:nvPr/>
          </p:nvCxnSpPr>
          <p:spPr>
            <a:xfrm>
              <a:off x="5093262" y="4282994"/>
              <a:ext cx="2445508" cy="0"/>
            </a:xfrm>
            <a:prstGeom prst="straightConnector1">
              <a:avLst/>
            </a:prstGeom>
            <a:noFill/>
            <a:ln w="9528">
              <a:solidFill>
                <a:srgbClr val="E911CA"/>
              </a:solidFill>
              <a:prstDash val="solid"/>
              <a:tailEnd type="arrow"/>
            </a:ln>
          </p:spPr>
        </p:cxnSp>
      </p:grpSp>
      <p:sp>
        <p:nvSpPr>
          <p:cNvPr id="18" name="TextBox 30"/>
          <p:cNvSpPr txBox="1"/>
          <p:nvPr/>
        </p:nvSpPr>
        <p:spPr>
          <a:xfrm>
            <a:off x="4522851" y="2149278"/>
            <a:ext cx="51259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</a:rPr>
              <a:t>“</a:t>
            </a:r>
            <a:r>
              <a:rPr lang="pl-PL" sz="14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</a:rPr>
              <a:t>Małe rzeczy</a:t>
            </a:r>
            <a:r>
              <a:rPr lang="en-GB" sz="14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</a:rPr>
              <a:t>”: </a:t>
            </a:r>
            <a:r>
              <a:rPr lang="pl-PL" sz="1400" b="0" i="0" u="none" strike="noStrike" kern="1200" cap="none" spc="0" baseline="0" dirty="0" smtClean="0">
                <a:solidFill>
                  <a:srgbClr val="0099FF"/>
                </a:solidFill>
                <a:uFillTx/>
                <a:latin typeface="Calibri"/>
              </a:rPr>
              <a:t>pomiędzy</a:t>
            </a:r>
            <a:r>
              <a:rPr lang="en-GB" sz="1400" b="0" i="0" u="none" strike="noStrike" kern="1200" cap="none" spc="0" baseline="0" dirty="0" smtClean="0">
                <a:solidFill>
                  <a:srgbClr val="0099FF"/>
                </a:solidFill>
                <a:uFillTx/>
                <a:latin typeface="Calibri"/>
              </a:rPr>
              <a:t> </a:t>
            </a:r>
            <a:r>
              <a:rPr lang="en-GB" sz="1400" b="0" i="0" u="none" strike="noStrike" kern="1200" cap="none" spc="0" baseline="0" dirty="0">
                <a:solidFill>
                  <a:srgbClr val="0099FF"/>
                </a:solidFill>
                <a:uFillTx/>
                <a:latin typeface="Calibri"/>
              </a:rPr>
              <a:t>0.000000001 mm  - 0.0000001 mm</a:t>
            </a:r>
          </a:p>
        </p:txBody>
      </p:sp>
      <p:cxnSp>
        <p:nvCxnSpPr>
          <p:cNvPr id="19" name="Straight Connector 31"/>
          <p:cNvCxnSpPr/>
          <p:nvPr/>
        </p:nvCxnSpPr>
        <p:spPr>
          <a:xfrm>
            <a:off x="4499405" y="2104098"/>
            <a:ext cx="0" cy="399456"/>
          </a:xfrm>
          <a:prstGeom prst="straightConnector1">
            <a:avLst/>
          </a:prstGeom>
          <a:noFill/>
          <a:ln w="9528">
            <a:solidFill>
              <a:srgbClr val="0099FF"/>
            </a:solidFill>
            <a:prstDash val="solid"/>
          </a:ln>
        </p:spPr>
      </p:cxnSp>
      <p:pic>
        <p:nvPicPr>
          <p:cNvPr id="20" name="Picture 32" descr="arro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449434" flipH="1">
            <a:off x="3706180" y="2003893"/>
            <a:ext cx="654993" cy="459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624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decel="12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decel="12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</TotalTime>
  <Words>246</Words>
  <Application>Microsoft Office PowerPoint</Application>
  <PresentationFormat>Niestandardowy</PresentationFormat>
  <Paragraphs>71</Paragraphs>
  <Slides>12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Domyślnie</vt:lpstr>
      <vt:lpstr>Atrament ŻYWICZNY Mutoh UMS     Opole 2017</vt:lpstr>
      <vt:lpstr>Kluczowe cechy</vt:lpstr>
      <vt:lpstr>Mutoh UMS NanoResin</vt:lpstr>
      <vt:lpstr>Innowacyjny/zmodyfikowany skład atramentu</vt:lpstr>
      <vt:lpstr>Istota, moc żywic (RESINS)</vt:lpstr>
      <vt:lpstr>Universal MS: unikalny mix żywic (resin)</vt:lpstr>
      <vt:lpstr>Innowacyjny/zmodyfikowany skład atramentu - cztery rodzaje żywic</vt:lpstr>
      <vt:lpstr>Pigmenty</vt:lpstr>
      <vt:lpstr>Co to jest nano rozmiar pigmentu?</vt:lpstr>
      <vt:lpstr>Unikalne Argumenty Zakupowe</vt:lpstr>
      <vt:lpstr>Certyfikat atramentu Mutoh UMS druk do wewnątrz np. tapety </vt:lpstr>
      <vt:lpstr> DZIĘKUJĘ ZA UWAGĘ!!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Atrmanet Mutoh UMS Universal Mild Solvent     Gdańsk 2015</dc:title>
  <dc:creator>Mariusz Fronia</dc:creator>
  <cp:lastModifiedBy>Gregor B</cp:lastModifiedBy>
  <cp:revision>148</cp:revision>
  <dcterms:created xsi:type="dcterms:W3CDTF">2010-09-29T22:04:03Z</dcterms:created>
  <dcterms:modified xsi:type="dcterms:W3CDTF">2017-10-25T22:49:26Z</dcterms:modified>
</cp:coreProperties>
</file>