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0.jpg" ContentType="image/jpg"/>
  <Override PartName="/ppt/media/image31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06" r:id="rId2"/>
    <p:sldId id="407" r:id="rId3"/>
    <p:sldId id="408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17" r:id="rId13"/>
    <p:sldId id="371" r:id="rId14"/>
    <p:sldId id="419" r:id="rId15"/>
    <p:sldId id="418" r:id="rId16"/>
    <p:sldId id="426" r:id="rId17"/>
    <p:sldId id="427" r:id="rId18"/>
    <p:sldId id="420" r:id="rId19"/>
    <p:sldId id="381" r:id="rId20"/>
    <p:sldId id="374" r:id="rId21"/>
    <p:sldId id="375" r:id="rId22"/>
    <p:sldId id="373" r:id="rId23"/>
    <p:sldId id="376" r:id="rId24"/>
    <p:sldId id="377" r:id="rId25"/>
    <p:sldId id="378" r:id="rId26"/>
    <p:sldId id="401" r:id="rId27"/>
    <p:sldId id="402" r:id="rId28"/>
    <p:sldId id="423" r:id="rId29"/>
    <p:sldId id="422" r:id="rId30"/>
    <p:sldId id="428" r:id="rId31"/>
    <p:sldId id="425" r:id="rId32"/>
    <p:sldId id="429" r:id="rId33"/>
    <p:sldId id="430" r:id="rId34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45B"/>
    <a:srgbClr val="00A4DE"/>
    <a:srgbClr val="DB096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149" autoAdjust="0"/>
  </p:normalViewPr>
  <p:slideViewPr>
    <p:cSldViewPr snapToGrid="0" snapToObjects="1">
      <p:cViewPr varScale="1">
        <p:scale>
          <a:sx n="126" d="100"/>
          <a:sy n="126" d="100"/>
        </p:scale>
        <p:origin x="81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44" d="100"/>
          <a:sy n="44" d="100"/>
        </p:scale>
        <p:origin x="-2826" y="-78"/>
      </p:cViewPr>
      <p:guideLst>
        <p:guide orient="horz" pos="3110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64387A-3246-4B9E-BBA3-1EA7CAD03845}" type="doc">
      <dgm:prSet loTypeId="urn:microsoft.com/office/officeart/2008/layout/BubblePictureLis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9CD5BB-6800-47C5-80D1-AF5B5CE09C33}">
      <dgm:prSet phldrT="[Text]" custT="1"/>
      <dgm:spPr/>
      <dgm:t>
        <a:bodyPr/>
        <a:lstStyle/>
        <a:p>
          <a:r>
            <a:rPr lang="nl-BE" sz="1400" b="1" dirty="0" smtClean="0"/>
            <a:t>                                             </a:t>
          </a:r>
        </a:p>
      </dgm:t>
    </dgm:pt>
    <dgm:pt modelId="{E4D06359-5421-4F5D-AD99-16741E21229B}" type="parTrans" cxnId="{CBAF42E0-91B7-4F95-A698-96AF05A724E6}">
      <dgm:prSet/>
      <dgm:spPr/>
      <dgm:t>
        <a:bodyPr/>
        <a:lstStyle/>
        <a:p>
          <a:endParaRPr lang="en-US" b="1"/>
        </a:p>
      </dgm:t>
    </dgm:pt>
    <dgm:pt modelId="{FD7B7121-30F0-49C0-AEA9-F5521D0D062E}" type="sibTrans" cxnId="{CBAF42E0-91B7-4F95-A698-96AF05A724E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 b="1"/>
        </a:p>
      </dgm:t>
    </dgm:pt>
    <dgm:pt modelId="{FA5604B0-F350-4C1A-BF49-E2CCC30B180D}">
      <dgm:prSet phldrT="[Text]" custT="1"/>
      <dgm:spPr/>
      <dgm:t>
        <a:bodyPr/>
        <a:lstStyle/>
        <a:p>
          <a:endParaRPr lang="nl-BE" sz="1400" b="1" dirty="0" smtClean="0"/>
        </a:p>
        <a:p>
          <a:endParaRPr lang="nl-BE" sz="1400" b="1" dirty="0" smtClean="0"/>
        </a:p>
        <a:p>
          <a:endParaRPr lang="nl-BE" sz="1400" b="1" dirty="0" smtClean="0"/>
        </a:p>
        <a:p>
          <a:endParaRPr lang="en-US" sz="1400" b="1" dirty="0"/>
        </a:p>
      </dgm:t>
    </dgm:pt>
    <dgm:pt modelId="{B5D3ACF9-2EE3-4CF3-87DA-783E4E3855E8}" type="parTrans" cxnId="{F8EF4038-5E78-4F01-9314-C1C347255F6F}">
      <dgm:prSet/>
      <dgm:spPr/>
      <dgm:t>
        <a:bodyPr/>
        <a:lstStyle/>
        <a:p>
          <a:endParaRPr lang="en-US" b="1"/>
        </a:p>
      </dgm:t>
    </dgm:pt>
    <dgm:pt modelId="{E68943F3-7B89-4E3C-80CF-14E67F7B65B2}" type="sibTrans" cxnId="{F8EF4038-5E78-4F01-9314-C1C347255F6F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 b="1"/>
        </a:p>
      </dgm:t>
    </dgm:pt>
    <dgm:pt modelId="{E5BA477F-B97C-4242-ACB3-9EBA99A414ED}">
      <dgm:prSet phldrT="[Text]" custT="1"/>
      <dgm:spPr/>
      <dgm:t>
        <a:bodyPr/>
        <a:lstStyle/>
        <a:p>
          <a:pPr algn="l"/>
          <a:endParaRPr lang="en-US" sz="1400" b="1" dirty="0"/>
        </a:p>
      </dgm:t>
    </dgm:pt>
    <dgm:pt modelId="{EC7176C2-0971-47B1-B68D-830E4A1CF9B1}" type="sibTrans" cxnId="{580C53BA-741B-4AF7-B1BD-C2B6DABBC8E6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b="1"/>
        </a:p>
      </dgm:t>
    </dgm:pt>
    <dgm:pt modelId="{51C25869-3A35-4821-B064-881B86117DB4}" type="parTrans" cxnId="{580C53BA-741B-4AF7-B1BD-C2B6DABBC8E6}">
      <dgm:prSet/>
      <dgm:spPr/>
      <dgm:t>
        <a:bodyPr/>
        <a:lstStyle/>
        <a:p>
          <a:endParaRPr lang="en-US" b="1"/>
        </a:p>
      </dgm:t>
    </dgm:pt>
    <dgm:pt modelId="{9F0E22D2-F27A-4933-96EF-A8EDBAF6F3D0}" type="pres">
      <dgm:prSet presAssocID="{FE64387A-3246-4B9E-BBA3-1EA7CAD03845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n-US"/>
        </a:p>
      </dgm:t>
    </dgm:pt>
    <dgm:pt modelId="{0ED18BA1-8C86-47A7-A4AD-C2FCB034E02E}" type="pres">
      <dgm:prSet presAssocID="{E5BA477F-B97C-4242-ACB3-9EBA99A414ED}" presName="parent_text_1" presStyleLbl="revTx" presStyleIdx="0" presStyleCnt="3" custLinFactY="100000" custLinFactNeighborX="-74545" custLinFactNeighborY="1102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3656A2-5756-43AA-A312-08CD504787AC}" type="pres">
      <dgm:prSet presAssocID="{E5BA477F-B97C-4242-ACB3-9EBA99A414ED}" presName="image_accent_1" presStyleCnt="0"/>
      <dgm:spPr/>
    </dgm:pt>
    <dgm:pt modelId="{D9001558-7340-4237-B194-60E7A7919BC1}" type="pres">
      <dgm:prSet presAssocID="{E5BA477F-B97C-4242-ACB3-9EBA99A414ED}" presName="imageAccentRepeatNode" presStyleLbl="alignNode1" presStyleIdx="0" presStyleCnt="6" custScaleX="141855" custScaleY="141855" custLinFactNeighborX="-76025" custLinFactNeighborY="-34053"/>
      <dgm:spPr/>
    </dgm:pt>
    <dgm:pt modelId="{F9DFB3D8-464B-47EB-AAD5-21C8B17594DD}" type="pres">
      <dgm:prSet presAssocID="{E5BA477F-B97C-4242-ACB3-9EBA99A414ED}" presName="accent_1" presStyleLbl="alignNode1" presStyleIdx="1" presStyleCnt="6" custScaleX="79834" custScaleY="79950" custLinFactX="-73227" custLinFactY="200000" custLinFactNeighborX="-100000" custLinFactNeighborY="290878"/>
      <dgm:spPr/>
      <dgm:t>
        <a:bodyPr/>
        <a:lstStyle/>
        <a:p>
          <a:endParaRPr lang="en-US"/>
        </a:p>
      </dgm:t>
    </dgm:pt>
    <dgm:pt modelId="{29A15256-BC77-4728-B7C4-C511A50EEFDF}" type="pres">
      <dgm:prSet presAssocID="{EC7176C2-0971-47B1-B68D-830E4A1CF9B1}" presName="image_1" presStyleCnt="0"/>
      <dgm:spPr/>
    </dgm:pt>
    <dgm:pt modelId="{FB17A340-6064-453B-93C5-17C7F823BC54}" type="pres">
      <dgm:prSet presAssocID="{EC7176C2-0971-47B1-B68D-830E4A1CF9B1}" presName="imageRepeatNode" presStyleLbl="fgImgPlace1" presStyleIdx="0" presStyleCnt="3" custScaleX="141855" custScaleY="141855" custLinFactNeighborX="-82347" custLinFactNeighborY="-36885"/>
      <dgm:spPr/>
      <dgm:t>
        <a:bodyPr/>
        <a:lstStyle/>
        <a:p>
          <a:endParaRPr lang="en-US"/>
        </a:p>
      </dgm:t>
    </dgm:pt>
    <dgm:pt modelId="{9EF867F8-A7DB-4CD2-B4B1-87925B481AF1}" type="pres">
      <dgm:prSet presAssocID="{309CD5BB-6800-47C5-80D1-AF5B5CE09C33}" presName="parent_text_2" presStyleLbl="revTx" presStyleIdx="1" presStyleCnt="3" custLinFactY="-100000" custLinFactNeighborX="-1517" custLinFactNeighborY="-1618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1AA47-01D3-45F4-87F0-969706C02AF4}" type="pres">
      <dgm:prSet presAssocID="{309CD5BB-6800-47C5-80D1-AF5B5CE09C33}" presName="image_accent_2" presStyleCnt="0"/>
      <dgm:spPr/>
    </dgm:pt>
    <dgm:pt modelId="{0F28E034-B34D-4467-B0A8-DEDF479EA212}" type="pres">
      <dgm:prSet presAssocID="{309CD5BB-6800-47C5-80D1-AF5B5CE09C33}" presName="imageAccentRepeatNode" presStyleLbl="alignNode1" presStyleIdx="2" presStyleCnt="6" custScaleX="338897" custScaleY="338977" custLinFactX="43305" custLinFactNeighborX="100000" custLinFactNeighborY="-63134"/>
      <dgm:spPr/>
    </dgm:pt>
    <dgm:pt modelId="{4BC6F2CE-FB11-4400-8C80-CD8809662B81}" type="pres">
      <dgm:prSet presAssocID="{FD7B7121-30F0-49C0-AEA9-F5521D0D062E}" presName="image_2" presStyleCnt="0"/>
      <dgm:spPr/>
    </dgm:pt>
    <dgm:pt modelId="{74C26DAF-B333-4878-8526-E2577F3D513D}" type="pres">
      <dgm:prSet presAssocID="{FD7B7121-30F0-49C0-AEA9-F5521D0D062E}" presName="imageRepeatNode" presStyleLbl="fgImgPlace1" presStyleIdx="1" presStyleCnt="3" custScaleX="358199" custScaleY="358199" custLinFactX="62499" custLinFactNeighborX="100000" custLinFactNeighborY="-71567"/>
      <dgm:spPr/>
      <dgm:t>
        <a:bodyPr/>
        <a:lstStyle/>
        <a:p>
          <a:endParaRPr lang="en-US"/>
        </a:p>
      </dgm:t>
    </dgm:pt>
    <dgm:pt modelId="{5D76A1D2-1E82-45C7-B78C-FF752BE857AA}" type="pres">
      <dgm:prSet presAssocID="{FA5604B0-F350-4C1A-BF49-E2CCC30B180D}" presName="image_accent_3" presStyleCnt="0"/>
      <dgm:spPr/>
    </dgm:pt>
    <dgm:pt modelId="{6CBFA579-CB69-400F-8CEC-34275E54B22C}" type="pres">
      <dgm:prSet presAssocID="{FA5604B0-F350-4C1A-BF49-E2CCC30B180D}" presName="imageAccentRepeatNode" presStyleLbl="alignNode1" presStyleIdx="3" presStyleCnt="6" custScaleX="235976" custScaleY="235900" custLinFactNeighborX="-34323" custLinFactNeighborY="-14951"/>
      <dgm:spPr/>
    </dgm:pt>
    <dgm:pt modelId="{21773402-01C3-4F0E-A288-12E734983684}" type="pres">
      <dgm:prSet presAssocID="{FA5604B0-F350-4C1A-BF49-E2CCC30B180D}" presName="parent_text_3" presStyleLbl="revTx" presStyleIdx="2" presStyleCnt="3" custLinFactX="-2971" custLinFactY="-2930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EC46E-E1B2-42A1-9878-8D18A0253A24}" type="pres">
      <dgm:prSet presAssocID="{FA5604B0-F350-4C1A-BF49-E2CCC30B180D}" presName="accent_2" presStyleLbl="alignNode1" presStyleIdx="4" presStyleCnt="6" custLinFactX="201017" custLinFactY="-7460" custLinFactNeighborX="300000" custLinFactNeighborY="-100000"/>
      <dgm:spPr/>
    </dgm:pt>
    <dgm:pt modelId="{5758C13F-BD71-41B1-BB44-1ABB89757FAF}" type="pres">
      <dgm:prSet presAssocID="{FA5604B0-F350-4C1A-BF49-E2CCC30B180D}" presName="accent_3" presStyleLbl="alignNode1" presStyleIdx="5" presStyleCnt="6" custLinFactX="-400000" custLinFactY="-500000" custLinFactNeighborX="-489733" custLinFactNeighborY="-579815"/>
      <dgm:spPr/>
    </dgm:pt>
    <dgm:pt modelId="{35D3D13B-37F5-4998-809A-CB55D4F5D0E1}" type="pres">
      <dgm:prSet presAssocID="{E68943F3-7B89-4E3C-80CF-14E67F7B65B2}" presName="image_3" presStyleCnt="0"/>
      <dgm:spPr/>
    </dgm:pt>
    <dgm:pt modelId="{044FABAB-767D-46AB-BA64-643480621603}" type="pres">
      <dgm:prSet presAssocID="{E68943F3-7B89-4E3C-80CF-14E67F7B65B2}" presName="imageRepeatNode" presStyleLbl="fgImgPlace1" presStyleIdx="2" presStyleCnt="3" custScaleX="245245" custScaleY="245245" custLinFactNeighborX="-38359" custLinFactNeighborY="-16714"/>
      <dgm:spPr/>
      <dgm:t>
        <a:bodyPr/>
        <a:lstStyle/>
        <a:p>
          <a:endParaRPr lang="en-US"/>
        </a:p>
      </dgm:t>
    </dgm:pt>
  </dgm:ptLst>
  <dgm:cxnLst>
    <dgm:cxn modelId="{133E208C-0AEE-4DEB-B7A0-13DDF754B1BD}" type="presOf" srcId="{E5BA477F-B97C-4242-ACB3-9EBA99A414ED}" destId="{0ED18BA1-8C86-47A7-A4AD-C2FCB034E02E}" srcOrd="0" destOrd="0" presId="urn:microsoft.com/office/officeart/2008/layout/BubblePictureList"/>
    <dgm:cxn modelId="{46DCB584-1419-4357-89E7-0D0C20FF6699}" type="presOf" srcId="{E68943F3-7B89-4E3C-80CF-14E67F7B65B2}" destId="{044FABAB-767D-46AB-BA64-643480621603}" srcOrd="0" destOrd="0" presId="urn:microsoft.com/office/officeart/2008/layout/BubblePictureList"/>
    <dgm:cxn modelId="{580C53BA-741B-4AF7-B1BD-C2B6DABBC8E6}" srcId="{FE64387A-3246-4B9E-BBA3-1EA7CAD03845}" destId="{E5BA477F-B97C-4242-ACB3-9EBA99A414ED}" srcOrd="0" destOrd="0" parTransId="{51C25869-3A35-4821-B064-881B86117DB4}" sibTransId="{EC7176C2-0971-47B1-B68D-830E4A1CF9B1}"/>
    <dgm:cxn modelId="{F8EF4038-5E78-4F01-9314-C1C347255F6F}" srcId="{FE64387A-3246-4B9E-BBA3-1EA7CAD03845}" destId="{FA5604B0-F350-4C1A-BF49-E2CCC30B180D}" srcOrd="2" destOrd="0" parTransId="{B5D3ACF9-2EE3-4CF3-87DA-783E4E3855E8}" sibTransId="{E68943F3-7B89-4E3C-80CF-14E67F7B65B2}"/>
    <dgm:cxn modelId="{EBD03766-4669-414A-B8C9-6110EB3A15BD}" type="presOf" srcId="{FA5604B0-F350-4C1A-BF49-E2CCC30B180D}" destId="{21773402-01C3-4F0E-A288-12E734983684}" srcOrd="0" destOrd="0" presId="urn:microsoft.com/office/officeart/2008/layout/BubblePictureList"/>
    <dgm:cxn modelId="{92C7CECF-41A9-482E-B59B-348119B0FD33}" type="presOf" srcId="{FD7B7121-30F0-49C0-AEA9-F5521D0D062E}" destId="{74C26DAF-B333-4878-8526-E2577F3D513D}" srcOrd="0" destOrd="0" presId="urn:microsoft.com/office/officeart/2008/layout/BubblePictureList"/>
    <dgm:cxn modelId="{CBAF42E0-91B7-4F95-A698-96AF05A724E6}" srcId="{FE64387A-3246-4B9E-BBA3-1EA7CAD03845}" destId="{309CD5BB-6800-47C5-80D1-AF5B5CE09C33}" srcOrd="1" destOrd="0" parTransId="{E4D06359-5421-4F5D-AD99-16741E21229B}" sibTransId="{FD7B7121-30F0-49C0-AEA9-F5521D0D062E}"/>
    <dgm:cxn modelId="{2B51450F-F43C-4DC9-A063-91B4D8BBA016}" type="presOf" srcId="{309CD5BB-6800-47C5-80D1-AF5B5CE09C33}" destId="{9EF867F8-A7DB-4CD2-B4B1-87925B481AF1}" srcOrd="0" destOrd="0" presId="urn:microsoft.com/office/officeart/2008/layout/BubblePictureList"/>
    <dgm:cxn modelId="{9201ABF5-F711-4267-AE25-8412152C0CD0}" type="presOf" srcId="{EC7176C2-0971-47B1-B68D-830E4A1CF9B1}" destId="{FB17A340-6064-453B-93C5-17C7F823BC54}" srcOrd="0" destOrd="0" presId="urn:microsoft.com/office/officeart/2008/layout/BubblePictureList"/>
    <dgm:cxn modelId="{E364BD6A-F6BB-442E-85BF-7020955BE3B7}" type="presOf" srcId="{FE64387A-3246-4B9E-BBA3-1EA7CAD03845}" destId="{9F0E22D2-F27A-4933-96EF-A8EDBAF6F3D0}" srcOrd="0" destOrd="0" presId="urn:microsoft.com/office/officeart/2008/layout/BubblePictureList"/>
    <dgm:cxn modelId="{3EBFFDC0-52D9-4FDC-B79C-41F0BDFBE9DF}" type="presParOf" srcId="{9F0E22D2-F27A-4933-96EF-A8EDBAF6F3D0}" destId="{0ED18BA1-8C86-47A7-A4AD-C2FCB034E02E}" srcOrd="0" destOrd="0" presId="urn:microsoft.com/office/officeart/2008/layout/BubblePictureList"/>
    <dgm:cxn modelId="{F640089E-1EE5-4C17-BA0C-2ECE5B46754B}" type="presParOf" srcId="{9F0E22D2-F27A-4933-96EF-A8EDBAF6F3D0}" destId="{273656A2-5756-43AA-A312-08CD504787AC}" srcOrd="1" destOrd="0" presId="urn:microsoft.com/office/officeart/2008/layout/BubblePictureList"/>
    <dgm:cxn modelId="{A72425A2-5896-42A4-BF41-4C8674FB06FC}" type="presParOf" srcId="{273656A2-5756-43AA-A312-08CD504787AC}" destId="{D9001558-7340-4237-B194-60E7A7919BC1}" srcOrd="0" destOrd="0" presId="urn:microsoft.com/office/officeart/2008/layout/BubblePictureList"/>
    <dgm:cxn modelId="{35873507-835A-4AB7-8447-2D44DE7DEA4B}" type="presParOf" srcId="{9F0E22D2-F27A-4933-96EF-A8EDBAF6F3D0}" destId="{F9DFB3D8-464B-47EB-AAD5-21C8B17594DD}" srcOrd="2" destOrd="0" presId="urn:microsoft.com/office/officeart/2008/layout/BubblePictureList"/>
    <dgm:cxn modelId="{E39C08F8-3D0C-478D-878B-3488DE62A78C}" type="presParOf" srcId="{9F0E22D2-F27A-4933-96EF-A8EDBAF6F3D0}" destId="{29A15256-BC77-4728-B7C4-C511A50EEFDF}" srcOrd="3" destOrd="0" presId="urn:microsoft.com/office/officeart/2008/layout/BubblePictureList"/>
    <dgm:cxn modelId="{4C2E6EDB-EE43-4EA3-B949-7027DCA68360}" type="presParOf" srcId="{29A15256-BC77-4728-B7C4-C511A50EEFDF}" destId="{FB17A340-6064-453B-93C5-17C7F823BC54}" srcOrd="0" destOrd="0" presId="urn:microsoft.com/office/officeart/2008/layout/BubblePictureList"/>
    <dgm:cxn modelId="{78DC2335-04B9-458C-B605-0CD78E9080AC}" type="presParOf" srcId="{9F0E22D2-F27A-4933-96EF-A8EDBAF6F3D0}" destId="{9EF867F8-A7DB-4CD2-B4B1-87925B481AF1}" srcOrd="4" destOrd="0" presId="urn:microsoft.com/office/officeart/2008/layout/BubblePictureList"/>
    <dgm:cxn modelId="{E5DDC84D-EAFE-4FAF-8135-1DCB8BEC3011}" type="presParOf" srcId="{9F0E22D2-F27A-4933-96EF-A8EDBAF6F3D0}" destId="{D501AA47-01D3-45F4-87F0-969706C02AF4}" srcOrd="5" destOrd="0" presId="urn:microsoft.com/office/officeart/2008/layout/BubblePictureList"/>
    <dgm:cxn modelId="{00F80EFC-5991-4B8D-AD1F-6F2669C2A52D}" type="presParOf" srcId="{D501AA47-01D3-45F4-87F0-969706C02AF4}" destId="{0F28E034-B34D-4467-B0A8-DEDF479EA212}" srcOrd="0" destOrd="0" presId="urn:microsoft.com/office/officeart/2008/layout/BubblePictureList"/>
    <dgm:cxn modelId="{A464883F-71DF-4760-A55B-98A388236C9B}" type="presParOf" srcId="{9F0E22D2-F27A-4933-96EF-A8EDBAF6F3D0}" destId="{4BC6F2CE-FB11-4400-8C80-CD8809662B81}" srcOrd="6" destOrd="0" presId="urn:microsoft.com/office/officeart/2008/layout/BubblePictureList"/>
    <dgm:cxn modelId="{BF146C26-0C42-4AFD-80BB-B37C57DA3AB4}" type="presParOf" srcId="{4BC6F2CE-FB11-4400-8C80-CD8809662B81}" destId="{74C26DAF-B333-4878-8526-E2577F3D513D}" srcOrd="0" destOrd="0" presId="urn:microsoft.com/office/officeart/2008/layout/BubblePictureList"/>
    <dgm:cxn modelId="{E291F1C3-CE54-4B67-B907-373E5DE311C3}" type="presParOf" srcId="{9F0E22D2-F27A-4933-96EF-A8EDBAF6F3D0}" destId="{5D76A1D2-1E82-45C7-B78C-FF752BE857AA}" srcOrd="7" destOrd="0" presId="urn:microsoft.com/office/officeart/2008/layout/BubblePictureList"/>
    <dgm:cxn modelId="{44F75636-BE28-42F1-903B-4063D710C67C}" type="presParOf" srcId="{5D76A1D2-1E82-45C7-B78C-FF752BE857AA}" destId="{6CBFA579-CB69-400F-8CEC-34275E54B22C}" srcOrd="0" destOrd="0" presId="urn:microsoft.com/office/officeart/2008/layout/BubblePictureList"/>
    <dgm:cxn modelId="{1A0F35BA-83D6-4194-9ED4-6338B05F069D}" type="presParOf" srcId="{9F0E22D2-F27A-4933-96EF-A8EDBAF6F3D0}" destId="{21773402-01C3-4F0E-A288-12E734983684}" srcOrd="8" destOrd="0" presId="urn:microsoft.com/office/officeart/2008/layout/BubblePictureList"/>
    <dgm:cxn modelId="{D41AE4F4-D854-49EC-9D63-355DD30A89D8}" type="presParOf" srcId="{9F0E22D2-F27A-4933-96EF-A8EDBAF6F3D0}" destId="{B51EC46E-E1B2-42A1-9878-8D18A0253A24}" srcOrd="9" destOrd="0" presId="urn:microsoft.com/office/officeart/2008/layout/BubblePictureList"/>
    <dgm:cxn modelId="{4E41D96C-A891-4AB0-913E-1D89464EFD51}" type="presParOf" srcId="{9F0E22D2-F27A-4933-96EF-A8EDBAF6F3D0}" destId="{5758C13F-BD71-41B1-BB44-1ABB89757FAF}" srcOrd="10" destOrd="0" presId="urn:microsoft.com/office/officeart/2008/layout/BubblePictureList"/>
    <dgm:cxn modelId="{49B05E8E-FFFF-46A7-94F9-901667D0B68D}" type="presParOf" srcId="{9F0E22D2-F27A-4933-96EF-A8EDBAF6F3D0}" destId="{35D3D13B-37F5-4998-809A-CB55D4F5D0E1}" srcOrd="11" destOrd="0" presId="urn:microsoft.com/office/officeart/2008/layout/BubblePictureList"/>
    <dgm:cxn modelId="{92831062-31C6-4036-B441-33024A345F0F}" type="presParOf" srcId="{35D3D13B-37F5-4998-809A-CB55D4F5D0E1}" destId="{044FABAB-767D-46AB-BA64-643480621603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372" cy="493633"/>
          </a:xfrm>
          <a:prstGeom prst="rect">
            <a:avLst/>
          </a:prstGeom>
        </p:spPr>
        <p:txBody>
          <a:bodyPr vert="horz" lIns="62326" tIns="31163" rIns="62326" bIns="31163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145" y="0"/>
            <a:ext cx="2946451" cy="493633"/>
          </a:xfrm>
          <a:prstGeom prst="rect">
            <a:avLst/>
          </a:prstGeom>
        </p:spPr>
        <p:txBody>
          <a:bodyPr vert="horz" lIns="62326" tIns="31163" rIns="62326" bIns="31163" rtlCol="0"/>
          <a:lstStyle>
            <a:lvl1pPr algn="r">
              <a:defRPr sz="800"/>
            </a:lvl1pPr>
          </a:lstStyle>
          <a:p>
            <a:fld id="{0EDF75C7-8899-487C-90A0-5ACA88BEAB05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6846"/>
            <a:ext cx="2945372" cy="493633"/>
          </a:xfrm>
          <a:prstGeom prst="rect">
            <a:avLst/>
          </a:prstGeom>
        </p:spPr>
        <p:txBody>
          <a:bodyPr vert="horz" lIns="62326" tIns="31163" rIns="62326" bIns="31163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145" y="9376846"/>
            <a:ext cx="2946451" cy="493633"/>
          </a:xfrm>
          <a:prstGeom prst="rect">
            <a:avLst/>
          </a:prstGeom>
        </p:spPr>
        <p:txBody>
          <a:bodyPr vert="horz" lIns="62326" tIns="31163" rIns="62326" bIns="31163" rtlCol="0" anchor="b"/>
          <a:lstStyle>
            <a:lvl1pPr algn="r">
              <a:defRPr sz="800"/>
            </a:lvl1pPr>
          </a:lstStyle>
          <a:p>
            <a:fld id="{10D446D2-74E4-4044-AB26-D6786E8E271C}" type="slidenum">
              <a:rPr lang="en-US" sz="1900"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28370384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3633"/>
          </a:xfrm>
          <a:prstGeom prst="rect">
            <a:avLst/>
          </a:prstGeom>
        </p:spPr>
        <p:txBody>
          <a:bodyPr vert="horz" lIns="90709" tIns="45354" rIns="90709" bIns="45354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3633"/>
          </a:xfrm>
          <a:prstGeom prst="rect">
            <a:avLst/>
          </a:prstGeom>
        </p:spPr>
        <p:txBody>
          <a:bodyPr vert="horz" lIns="90709" tIns="45354" rIns="90709" bIns="45354" rtlCol="0"/>
          <a:lstStyle>
            <a:lvl1pPr algn="r">
              <a:defRPr sz="1200"/>
            </a:lvl1pPr>
          </a:lstStyle>
          <a:p>
            <a:fld id="{03A43A73-BE9F-4E35-9302-E604A9497505}" type="datetimeFigureOut">
              <a:rPr lang="nl-BE" smtClean="0"/>
              <a:t>30/10/2017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9" tIns="45354" rIns="90709" bIns="45354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0709" tIns="45354" rIns="90709" bIns="453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7316"/>
            <a:ext cx="2945659" cy="493633"/>
          </a:xfrm>
          <a:prstGeom prst="rect">
            <a:avLst/>
          </a:prstGeom>
        </p:spPr>
        <p:txBody>
          <a:bodyPr vert="horz" lIns="90709" tIns="45354" rIns="90709" bIns="45354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377316"/>
            <a:ext cx="2945659" cy="493633"/>
          </a:xfrm>
          <a:prstGeom prst="rect">
            <a:avLst/>
          </a:prstGeom>
        </p:spPr>
        <p:txBody>
          <a:bodyPr vert="horz" lIns="90709" tIns="45354" rIns="90709" bIns="45354" rtlCol="0" anchor="b"/>
          <a:lstStyle>
            <a:lvl1pPr algn="r">
              <a:defRPr sz="1200"/>
            </a:lvl1pPr>
          </a:lstStyle>
          <a:p>
            <a:fld id="{4DBBA81F-4350-4618-B8A3-9B503E9AEC3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472757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pic>
        <p:nvPicPr>
          <p:cNvPr id="11" name="Picture 5" descr="U:\Presentation 2013\Mutoh_footer.emf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21"/>
          <a:stretch/>
        </p:blipFill>
        <p:spPr bwMode="auto">
          <a:xfrm>
            <a:off x="147713" y="6246348"/>
            <a:ext cx="134112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U:\Presentation 2013\Mutoh_footer.emf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9"/>
          <a:stretch/>
        </p:blipFill>
        <p:spPr bwMode="auto">
          <a:xfrm>
            <a:off x="7597476" y="6224704"/>
            <a:ext cx="133601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4811712" y="6155665"/>
            <a:ext cx="4332288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3972118" y="5756227"/>
            <a:ext cx="5067891" cy="28575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MUTOH Belgium </a:t>
            </a:r>
            <a:r>
              <a:rPr lang="en-US" sz="60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nv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–    October</a:t>
            </a:r>
            <a:r>
              <a:rPr lang="en-US" sz="60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2016   -   For 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Mutoh Authorised Resellers 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Only</a:t>
            </a:r>
            <a:endParaRPr lang="nl-BE" sz="6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995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59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4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pic>
        <p:nvPicPr>
          <p:cNvPr id="8" name="Picture 5" descr="U:\Presentation 2013\Mutoh_footer.emf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21"/>
          <a:stretch/>
        </p:blipFill>
        <p:spPr bwMode="auto">
          <a:xfrm>
            <a:off x="147713" y="6246348"/>
            <a:ext cx="134112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U:\Presentation 2013\Mutoh_footer.emf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9"/>
          <a:stretch/>
        </p:blipFill>
        <p:spPr bwMode="auto">
          <a:xfrm>
            <a:off x="7597476" y="6224704"/>
            <a:ext cx="133601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>
          <a:xfrm>
            <a:off x="3977596" y="5756227"/>
            <a:ext cx="5067891" cy="28575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MUTOH Belgium </a:t>
            </a:r>
            <a:r>
              <a:rPr lang="en-US" sz="60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nv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–    October</a:t>
            </a:r>
            <a:r>
              <a:rPr lang="en-US" sz="60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2016   -   For 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Mutoh Authorised Resellers 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Only</a:t>
            </a:r>
            <a:endParaRPr lang="nl-BE" sz="6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444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3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0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8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5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6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1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155447"/>
            <a:ext cx="8529319" cy="73866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1" y="-313359"/>
            <a:ext cx="10058400" cy="335950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616449" y="2122817"/>
            <a:ext cx="1911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Piotr Wochna </a:t>
            </a:r>
          </a:p>
          <a:p>
            <a:pPr algn="ctr"/>
            <a:r>
              <a:rPr lang="pl-PL" dirty="0" smtClean="0"/>
              <a:t>Opole, 26.10.2017</a:t>
            </a:r>
          </a:p>
          <a:p>
            <a:pPr algn="ctr"/>
            <a:endParaRPr lang="pl-PL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3253246"/>
            <a:ext cx="5858633" cy="2064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0" y="3422984"/>
            <a:ext cx="2027868" cy="1972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39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2895600"/>
            <a:ext cx="1440180" cy="576580"/>
          </a:xfrm>
          <a:custGeom>
            <a:avLst/>
            <a:gdLst/>
            <a:ahLst/>
            <a:cxnLst/>
            <a:rect l="l" t="t" r="r" b="b"/>
            <a:pathLst>
              <a:path w="1440180" h="576579">
                <a:moveTo>
                  <a:pt x="0" y="575995"/>
                </a:moveTo>
                <a:lnTo>
                  <a:pt x="1440180" y="575995"/>
                </a:lnTo>
                <a:lnTo>
                  <a:pt x="1440180" y="0"/>
                </a:lnTo>
                <a:lnTo>
                  <a:pt x="0" y="0"/>
                </a:lnTo>
                <a:lnTo>
                  <a:pt x="0" y="575995"/>
                </a:lnTo>
                <a:close/>
              </a:path>
            </a:pathLst>
          </a:custGeom>
          <a:solidFill>
            <a:srgbClr val="6E48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10" name="object 3"/>
          <p:cNvSpPr txBox="1">
            <a:spLocks/>
          </p:cNvSpPr>
          <p:nvPr/>
        </p:nvSpPr>
        <p:spPr>
          <a:xfrm>
            <a:off x="1625936" y="2676058"/>
            <a:ext cx="6571108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/>
            <a:r>
              <a:rPr lang="pl-PL" sz="6600" kern="0" spc="-5" dirty="0">
                <a:solidFill>
                  <a:srgbClr val="7030A0"/>
                </a:solidFill>
                <a:latin typeface="Georgia"/>
                <a:cs typeface="Georgia"/>
              </a:rPr>
              <a:t>Plotery LED UV</a:t>
            </a:r>
            <a:endParaRPr lang="pl-PL" sz="6600" kern="0" dirty="0">
              <a:solidFill>
                <a:srgbClr val="7030A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522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21946" y="351008"/>
            <a:ext cx="8529319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>
              <a:lnSpc>
                <a:spcPts val="6310"/>
              </a:lnSpc>
            </a:pPr>
            <a:r>
              <a:rPr lang="pl-PL" sz="5400" dirty="0" smtClean="0"/>
              <a:t>Plotery LED-UV</a:t>
            </a:r>
            <a:endParaRPr sz="5400" dirty="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28" name="object 19"/>
          <p:cNvSpPr txBox="1"/>
          <p:nvPr/>
        </p:nvSpPr>
        <p:spPr>
          <a:xfrm>
            <a:off x="1279683" y="4846956"/>
            <a:ext cx="16154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 err="1">
                <a:solidFill>
                  <a:srgbClr val="585858"/>
                </a:solidFill>
                <a:latin typeface="Calibri"/>
                <a:cs typeface="Calibri"/>
              </a:rPr>
              <a:t>ValueJet</a:t>
            </a:r>
            <a:r>
              <a:rPr sz="14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lang="pl-PL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626/38UH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0" name="object 19"/>
          <p:cNvSpPr txBox="1"/>
          <p:nvPr/>
        </p:nvSpPr>
        <p:spPr>
          <a:xfrm>
            <a:off x="4853939" y="3906328"/>
            <a:ext cx="16154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 err="1">
                <a:solidFill>
                  <a:srgbClr val="585858"/>
                </a:solidFill>
                <a:latin typeface="Calibri"/>
                <a:cs typeface="Calibri"/>
              </a:rPr>
              <a:t>ValueJet</a:t>
            </a:r>
            <a:r>
              <a:rPr sz="14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pl-PL" sz="1400" spc="-5" dirty="0">
                <a:solidFill>
                  <a:srgbClr val="585858"/>
                </a:solidFill>
                <a:latin typeface="Calibri"/>
                <a:cs typeface="Calibri"/>
              </a:rPr>
              <a:t>426UF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8" y="2454091"/>
            <a:ext cx="3574835" cy="212472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96" y="2454091"/>
            <a:ext cx="1769085" cy="1358366"/>
          </a:xfrm>
          <a:prstGeom prst="rect">
            <a:avLst/>
          </a:prstGeom>
        </p:spPr>
      </p:pic>
      <p:sp>
        <p:nvSpPr>
          <p:cNvPr id="9" name="object 19"/>
          <p:cNvSpPr txBox="1"/>
          <p:nvPr/>
        </p:nvSpPr>
        <p:spPr>
          <a:xfrm>
            <a:off x="7061834" y="4840611"/>
            <a:ext cx="16154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>
                <a:solidFill>
                  <a:srgbClr val="585858"/>
                </a:solidFill>
                <a:latin typeface="Calibri"/>
                <a:cs typeface="Calibri"/>
              </a:rPr>
              <a:t>ValueJet </a:t>
            </a:r>
            <a:r>
              <a:rPr lang="pl-PL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626UF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59" y="2123900"/>
            <a:ext cx="3968116" cy="264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29000" y="1085036"/>
            <a:ext cx="5257800" cy="5355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760" indent="-353060">
              <a:buChar char="•"/>
              <a:tabLst>
                <a:tab pos="365760" algn="l"/>
                <a:tab pos="366395" algn="l"/>
              </a:tabLst>
            </a:pPr>
            <a:r>
              <a:rPr lang="pl-PL" sz="1400" b="1" dirty="0">
                <a:latin typeface="Calibri"/>
                <a:cs typeface="Calibri"/>
              </a:rPr>
              <a:t>Japońska </a:t>
            </a:r>
            <a:r>
              <a:rPr lang="pl-PL" sz="1400" b="1" dirty="0" smtClean="0">
                <a:latin typeface="Calibri"/>
                <a:cs typeface="Calibri"/>
              </a:rPr>
              <a:t>produkcja</a:t>
            </a:r>
          </a:p>
          <a:p>
            <a:pPr marL="365760" indent="-353060">
              <a:buChar char="•"/>
              <a:tabLst>
                <a:tab pos="365760" algn="l"/>
                <a:tab pos="366395" algn="l"/>
              </a:tabLst>
            </a:pPr>
            <a:endParaRPr lang="pl-PL" sz="1400" b="1" dirty="0" smtClean="0">
              <a:latin typeface="Calibri"/>
              <a:cs typeface="Calibri"/>
            </a:endParaRPr>
          </a:p>
          <a:p>
            <a:pPr marL="365760" indent="-353060">
              <a:buChar char="•"/>
              <a:tabLst>
                <a:tab pos="365760" algn="l"/>
                <a:tab pos="366395" algn="l"/>
              </a:tabLst>
            </a:pPr>
            <a:r>
              <a:rPr lang="pl-PL" sz="1400" b="1" dirty="0" smtClean="0">
                <a:latin typeface="Calibri"/>
                <a:cs typeface="Calibri"/>
              </a:rPr>
              <a:t>Stabilna </a:t>
            </a:r>
            <a:r>
              <a:rPr lang="pl-PL" sz="1400" b="1" dirty="0">
                <a:latin typeface="Calibri"/>
                <a:cs typeface="Calibri"/>
              </a:rPr>
              <a:t>konstrukcja – perfekcyjna </a:t>
            </a:r>
            <a:r>
              <a:rPr lang="pl-PL" sz="1400" b="1" dirty="0" smtClean="0">
                <a:latin typeface="Calibri"/>
                <a:cs typeface="Calibri"/>
              </a:rPr>
              <a:t>kalibracja</a:t>
            </a:r>
          </a:p>
          <a:p>
            <a:pPr marL="365760" indent="-353060">
              <a:buChar char="•"/>
              <a:tabLst>
                <a:tab pos="365760" algn="l"/>
                <a:tab pos="366395" algn="l"/>
              </a:tabLst>
            </a:pPr>
            <a:endParaRPr lang="pl-PL" sz="1400" b="1" dirty="0" smtClean="0">
              <a:latin typeface="Calibri"/>
              <a:cs typeface="Calibri"/>
            </a:endParaRPr>
          </a:p>
          <a:p>
            <a:pPr marL="365760" indent="-353060">
              <a:buChar char="•"/>
              <a:tabLst>
                <a:tab pos="365760" algn="l"/>
                <a:tab pos="366395" algn="l"/>
              </a:tabLst>
            </a:pPr>
            <a:r>
              <a:rPr lang="pl-PL" sz="1400" b="1" dirty="0" smtClean="0">
                <a:latin typeface="Calibri"/>
                <a:cs typeface="Calibri"/>
              </a:rPr>
              <a:t>Rolki </a:t>
            </a:r>
            <a:r>
              <a:rPr lang="pl-PL" sz="1400" b="1" dirty="0">
                <a:latin typeface="Calibri"/>
                <a:cs typeface="Calibri"/>
              </a:rPr>
              <a:t>dociskowe na całej szerokości </a:t>
            </a:r>
            <a:r>
              <a:rPr lang="pl-PL" sz="1400" b="1" dirty="0" smtClean="0">
                <a:latin typeface="Calibri"/>
                <a:cs typeface="Calibri"/>
              </a:rPr>
              <a:t>plotera</a:t>
            </a:r>
            <a:endParaRPr sz="1400" b="1" dirty="0" smtClean="0">
              <a:latin typeface="Calibri"/>
              <a:cs typeface="Calibri"/>
            </a:endParaRPr>
          </a:p>
          <a:p>
            <a:pPr marL="365760" indent="-353060">
              <a:spcBef>
                <a:spcPts val="1175"/>
              </a:spcBef>
              <a:buFontTx/>
              <a:buChar char="•"/>
              <a:tabLst>
                <a:tab pos="365760" algn="l"/>
                <a:tab pos="366395" algn="l"/>
              </a:tabLst>
            </a:pPr>
            <a:r>
              <a:rPr lang="pl-PL" sz="1400" b="1" dirty="0">
                <a:cs typeface="Calibri"/>
              </a:rPr>
              <a:t>Stalowy pas posuwu karetki gwarantujący dożywotnią pracę</a:t>
            </a:r>
          </a:p>
          <a:p>
            <a:pPr marL="365760" indent="-353060"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r>
              <a:rPr lang="pl-PL" sz="1400" b="1" spc="-5" dirty="0" smtClean="0">
                <a:latin typeface="Calibri"/>
                <a:cs typeface="Calibri"/>
              </a:rPr>
              <a:t>Druk falą i mgiełką</a:t>
            </a:r>
          </a:p>
          <a:p>
            <a:pPr marL="365760" indent="-353060"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r>
              <a:rPr lang="pl-PL" sz="1400" b="1" spc="-5" dirty="0" smtClean="0">
                <a:latin typeface="Calibri"/>
                <a:cs typeface="Calibri"/>
              </a:rPr>
              <a:t>Mutoh </a:t>
            </a:r>
            <a:r>
              <a:rPr lang="pl-PL" sz="1400" b="1" spc="-5" dirty="0" err="1" smtClean="0">
                <a:latin typeface="Calibri"/>
                <a:cs typeface="Calibri"/>
              </a:rPr>
              <a:t>VarDot</a:t>
            </a:r>
            <a:r>
              <a:rPr lang="pl-PL" sz="1400" b="1" spc="-5" dirty="0" smtClean="0">
                <a:latin typeface="Calibri"/>
                <a:cs typeface="Calibri"/>
              </a:rPr>
              <a:t> – zmienna kropla</a:t>
            </a:r>
          </a:p>
          <a:p>
            <a:pPr marL="365760" indent="-353060"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r>
              <a:rPr lang="pl-PL" sz="1400" b="1" spc="-5" dirty="0" smtClean="0">
                <a:latin typeface="Calibri"/>
                <a:cs typeface="Calibri"/>
              </a:rPr>
              <a:t>Drop Master X – automatyczna kompensacja grubości materiału</a:t>
            </a:r>
            <a:endParaRPr sz="1400" b="1" dirty="0" smtClean="0">
              <a:latin typeface="Calibri"/>
              <a:cs typeface="Calibri"/>
            </a:endParaRPr>
          </a:p>
          <a:p>
            <a:pPr marL="365760" indent="-353060">
              <a:spcBef>
                <a:spcPts val="1175"/>
              </a:spcBef>
              <a:buFont typeface="Calibri"/>
              <a:buChar char="•"/>
              <a:tabLst>
                <a:tab pos="365760" algn="l"/>
                <a:tab pos="366395" algn="l"/>
              </a:tabLst>
            </a:pPr>
            <a:r>
              <a:rPr lang="pl-PL" sz="1400" b="1" spc="-5" dirty="0" smtClean="0">
                <a:latin typeface="Calibri"/>
                <a:cs typeface="Calibri"/>
              </a:rPr>
              <a:t>Najnowocześniejsze atramenty UMS </a:t>
            </a:r>
            <a:r>
              <a:rPr lang="pl-PL" sz="1400" b="1" spc="-5" dirty="0" err="1" smtClean="0">
                <a:latin typeface="Calibri"/>
                <a:cs typeface="Calibri"/>
              </a:rPr>
              <a:t>nano</a:t>
            </a:r>
            <a:r>
              <a:rPr lang="pl-PL" sz="1400" b="1" spc="-5" dirty="0" smtClean="0">
                <a:latin typeface="Calibri"/>
                <a:cs typeface="Calibri"/>
              </a:rPr>
              <a:t> </a:t>
            </a:r>
            <a:r>
              <a:rPr lang="pl-PL" sz="1400" b="1" spc="-5" dirty="0" err="1" smtClean="0">
                <a:latin typeface="Calibri"/>
                <a:cs typeface="Calibri"/>
              </a:rPr>
              <a:t>resin</a:t>
            </a:r>
            <a:endParaRPr lang="pl-PL" sz="1400" b="1" spc="-5" dirty="0" smtClean="0">
              <a:latin typeface="Calibri"/>
              <a:cs typeface="Calibri"/>
            </a:endParaRPr>
          </a:p>
          <a:p>
            <a:pPr marL="365760" indent="-353060">
              <a:spcBef>
                <a:spcPts val="1175"/>
              </a:spcBef>
              <a:buFont typeface="Calibri"/>
              <a:buChar char="•"/>
              <a:tabLst>
                <a:tab pos="365760" algn="l"/>
                <a:tab pos="366395" algn="l"/>
              </a:tabLst>
            </a:pPr>
            <a:r>
              <a:rPr lang="pl-PL" sz="1400" b="1" spc="-5" dirty="0" smtClean="0">
                <a:latin typeface="Calibri"/>
                <a:cs typeface="Calibri"/>
              </a:rPr>
              <a:t>Europejski </a:t>
            </a:r>
            <a:r>
              <a:rPr lang="pl-PL" sz="1400" b="1" spc="-5" dirty="0">
                <a:latin typeface="Calibri"/>
                <a:cs typeface="Calibri"/>
              </a:rPr>
              <a:t>certyfikat </a:t>
            </a:r>
            <a:r>
              <a:rPr lang="pl-PL" sz="1400" b="1" spc="-5" dirty="0" smtClean="0">
                <a:latin typeface="Calibri"/>
                <a:cs typeface="Calibri"/>
              </a:rPr>
              <a:t>Eurofins</a:t>
            </a:r>
          </a:p>
          <a:p>
            <a:pPr marL="365760" indent="-353060">
              <a:spcBef>
                <a:spcPts val="1175"/>
              </a:spcBef>
              <a:buFont typeface="Calibri"/>
              <a:buChar char="•"/>
              <a:tabLst>
                <a:tab pos="365760" algn="l"/>
                <a:tab pos="366395" algn="l"/>
              </a:tabLst>
            </a:pPr>
            <a:r>
              <a:rPr lang="pl-PL" sz="1400" b="1" spc="-5" dirty="0" smtClean="0">
                <a:latin typeface="Calibri"/>
                <a:cs typeface="Calibri"/>
              </a:rPr>
              <a:t>83</a:t>
            </a:r>
            <a:r>
              <a:rPr lang="pl-PL" sz="1400" b="1" spc="-5" dirty="0">
                <a:latin typeface="Calibri"/>
                <a:cs typeface="Calibri"/>
              </a:rPr>
              <a:t>% palety Pantone C</a:t>
            </a:r>
            <a:endParaRPr sz="1400" b="1" dirty="0">
              <a:latin typeface="Calibri"/>
              <a:cs typeface="Calibri"/>
            </a:endParaRPr>
          </a:p>
          <a:p>
            <a:pPr marL="365760" indent="-353060">
              <a:spcBef>
                <a:spcPts val="1175"/>
              </a:spcBef>
              <a:buFontTx/>
              <a:buChar char="•"/>
              <a:tabLst>
                <a:tab pos="365760" algn="l"/>
                <a:tab pos="366395" algn="l"/>
              </a:tabLst>
            </a:pPr>
            <a:r>
              <a:rPr lang="pl-PL" sz="1400" b="1" dirty="0" smtClean="0">
                <a:latin typeface="Calibri"/>
                <a:cs typeface="Calibri"/>
              </a:rPr>
              <a:t>Atrament </a:t>
            </a:r>
            <a:r>
              <a:rPr lang="pl-PL" sz="1400" b="1" dirty="0">
                <a:latin typeface="Calibri"/>
                <a:cs typeface="Calibri"/>
              </a:rPr>
              <a:t>w pionowych, hermetycznych workach </a:t>
            </a:r>
            <a:r>
              <a:rPr lang="pl-PL" sz="1400" b="1" dirty="0">
                <a:cs typeface="Calibri"/>
              </a:rPr>
              <a:t>gwarantujący 100% </a:t>
            </a:r>
            <a:r>
              <a:rPr lang="pl-PL" sz="1400" b="1" dirty="0">
                <a:latin typeface="Calibri"/>
                <a:cs typeface="Calibri"/>
              </a:rPr>
              <a:t> wykorzystanie </a:t>
            </a:r>
          </a:p>
          <a:p>
            <a:pPr marL="365760" indent="-353060">
              <a:spcBef>
                <a:spcPts val="1175"/>
              </a:spcBef>
              <a:buFontTx/>
              <a:buChar char="•"/>
              <a:tabLst>
                <a:tab pos="365760" algn="l"/>
                <a:tab pos="366395" algn="l"/>
              </a:tabLst>
            </a:pPr>
            <a:r>
              <a:rPr lang="pl-PL" sz="1400" b="1" dirty="0">
                <a:latin typeface="Calibri"/>
                <a:cs typeface="Calibri"/>
              </a:rPr>
              <a:t>Automatyczna współpraca z ploterem tnącym</a:t>
            </a:r>
          </a:p>
          <a:p>
            <a:pPr marL="365760" indent="-353060"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r>
              <a:rPr lang="pl-PL" sz="1400" b="1" dirty="0">
                <a:latin typeface="Calibri"/>
                <a:cs typeface="Calibri"/>
              </a:rPr>
              <a:t>Oprogramowanie </a:t>
            </a:r>
            <a:r>
              <a:rPr lang="pl-PL" sz="1400" b="1" dirty="0" err="1">
                <a:latin typeface="Calibri"/>
                <a:cs typeface="Calibri"/>
              </a:rPr>
              <a:t>Onyx</a:t>
            </a:r>
            <a:r>
              <a:rPr lang="pl-PL" sz="1400" b="1" dirty="0">
                <a:latin typeface="Calibri"/>
                <a:cs typeface="Calibri"/>
              </a:rPr>
              <a:t> w zestawie z ploterem</a:t>
            </a:r>
          </a:p>
          <a:p>
            <a:pPr marL="365760" indent="-353060"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280355" y="194186"/>
            <a:ext cx="852931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>
              <a:lnSpc>
                <a:spcPct val="100000"/>
              </a:lnSpc>
            </a:pPr>
            <a:r>
              <a:rPr lang="pl-PL" sz="5400" spc="-875" dirty="0">
                <a:latin typeface="Arial" panose="020B0604020202020204" pitchFamily="34" charset="0"/>
                <a:cs typeface="Arial" panose="020B0604020202020204" pitchFamily="34" charset="0"/>
              </a:rPr>
              <a:t>Te c h n o l o g i e  M U T O </a:t>
            </a:r>
            <a:r>
              <a:rPr lang="pl-PL" sz="5400" spc="-875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58947" y="1517202"/>
            <a:ext cx="45719" cy="3969198"/>
          </a:xfrm>
          <a:custGeom>
            <a:avLst/>
            <a:gdLst/>
            <a:ahLst/>
            <a:cxnLst/>
            <a:rect l="l" t="t" r="r" b="b"/>
            <a:pathLst>
              <a:path h="2819400">
                <a:moveTo>
                  <a:pt x="0" y="0"/>
                </a:moveTo>
                <a:lnTo>
                  <a:pt x="0" y="281940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1189" y="2668270"/>
            <a:ext cx="1526667" cy="1503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88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261" y="400050"/>
            <a:ext cx="8062943" cy="1470025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/>
              <a:t>Mutoh </a:t>
            </a:r>
            <a:r>
              <a:rPr lang="pl-PL" sz="3600" dirty="0" smtClean="0"/>
              <a:t>wykorzystuje głowicę</a:t>
            </a:r>
            <a:r>
              <a:rPr lang="nl-BE" sz="3600" dirty="0" smtClean="0"/>
              <a:t> E</a:t>
            </a:r>
            <a:r>
              <a:rPr lang="pl-PL" sz="3600" dirty="0" smtClean="0"/>
              <a:t>PSON</a:t>
            </a:r>
            <a:br>
              <a:rPr lang="pl-PL" sz="3600" dirty="0" smtClean="0"/>
            </a:br>
            <a:r>
              <a:rPr lang="nl-BE" sz="3600" dirty="0" smtClean="0"/>
              <a:t>iA5540 </a:t>
            </a:r>
            <a:r>
              <a:rPr lang="pl-PL" sz="3600" dirty="0" smtClean="0"/>
              <a:t>(DX6) w wyjątkowy sposób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812" y="2269286"/>
            <a:ext cx="8169132" cy="2933948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400" u="sng" dirty="0" smtClean="0"/>
              <a:t>Wyższa Częstotliwość Wystrzału Kropli </a:t>
            </a:r>
            <a:r>
              <a:rPr lang="nl-BE" sz="2400" dirty="0" smtClean="0"/>
              <a:t>(</a:t>
            </a:r>
            <a:r>
              <a:rPr lang="pl-PL" sz="2400" dirty="0" smtClean="0"/>
              <a:t>wyższa rozdzielczość) i </a:t>
            </a:r>
            <a:r>
              <a:rPr lang="pl-PL" sz="2400" u="sng" dirty="0" smtClean="0"/>
              <a:t>Mniejszy Rozmiar Kropli</a:t>
            </a:r>
            <a:r>
              <a:rPr lang="nl-BE" sz="2400" dirty="0" smtClean="0"/>
              <a:t> </a:t>
            </a:r>
            <a:r>
              <a:rPr lang="pl-PL" sz="2400" dirty="0" smtClean="0"/>
              <a:t>zapewniają wysoką jakość wydruku </a:t>
            </a:r>
            <a:endParaRPr lang="nl-BE" sz="24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400" dirty="0" smtClean="0"/>
              <a:t>Te fizyczne cechy głowicy w widoczny sposób wpływają na jakość druku </a:t>
            </a:r>
            <a:r>
              <a:rPr lang="pl-PL" sz="2400" u="sng" dirty="0" smtClean="0"/>
              <a:t>w każdym trybie druku i w każdej prędkości</a:t>
            </a:r>
            <a:r>
              <a:rPr lang="nl-BE" sz="2400" dirty="0" smtClean="0"/>
              <a:t>!</a:t>
            </a:r>
            <a:endParaRPr lang="pl-PL" sz="24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400" u="sng" dirty="0" smtClean="0"/>
              <a:t>Zmienna wielkość kropli</a:t>
            </a:r>
            <a:r>
              <a:rPr lang="pl-PL" sz="2400" dirty="0" smtClean="0"/>
              <a:t> atramentu - VARDOT</a:t>
            </a:r>
            <a:endParaRPr lang="nl-BE" sz="2400" dirty="0" smtClean="0"/>
          </a:p>
          <a:p>
            <a:endParaRPr lang="en-US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7377578" y="400050"/>
            <a:ext cx="1586346" cy="1586346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578" y="414337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354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77814" y="1895728"/>
            <a:ext cx="3656585" cy="10926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b="1" spc="-20" dirty="0">
                <a:solidFill>
                  <a:srgbClr val="575757"/>
                </a:solidFill>
                <a:latin typeface="Calibri"/>
                <a:cs typeface="Calibri"/>
              </a:rPr>
              <a:t>Nowe </a:t>
            </a:r>
            <a:r>
              <a:rPr sz="1400" b="1" spc="-10" dirty="0">
                <a:solidFill>
                  <a:srgbClr val="575757"/>
                </a:solidFill>
                <a:latin typeface="Calibri"/>
                <a:cs typeface="Calibri"/>
              </a:rPr>
              <a:t>głowice </a:t>
            </a:r>
            <a:r>
              <a:rPr sz="1400" b="1" spc="-5" dirty="0">
                <a:solidFill>
                  <a:srgbClr val="575757"/>
                </a:solidFill>
                <a:latin typeface="Calibri"/>
                <a:cs typeface="Calibri"/>
              </a:rPr>
              <a:t>o </a:t>
            </a:r>
            <a:r>
              <a:rPr sz="1400" b="1" spc="-10" dirty="0">
                <a:solidFill>
                  <a:srgbClr val="575757"/>
                </a:solidFill>
                <a:latin typeface="Calibri"/>
                <a:cs typeface="Calibri"/>
              </a:rPr>
              <a:t>złotej</a:t>
            </a:r>
            <a:r>
              <a:rPr sz="1400" b="1" spc="70" dirty="0">
                <a:solidFill>
                  <a:srgbClr val="575757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75757"/>
                </a:solidFill>
                <a:latin typeface="Calibri"/>
                <a:cs typeface="Calibri"/>
              </a:rPr>
              <a:t>powierzchni</a:t>
            </a:r>
            <a:endParaRPr sz="1400" b="1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b="1" spc="-15" dirty="0">
                <a:solidFill>
                  <a:srgbClr val="575757"/>
                </a:solidFill>
                <a:latin typeface="Calibri"/>
                <a:cs typeface="Calibri"/>
              </a:rPr>
              <a:t>Zakres kropli </a:t>
            </a:r>
            <a:r>
              <a:rPr sz="1400" b="1" spc="-5" dirty="0">
                <a:solidFill>
                  <a:srgbClr val="575757"/>
                </a:solidFill>
                <a:latin typeface="Calibri"/>
                <a:cs typeface="Calibri"/>
              </a:rPr>
              <a:t>: 3.3 – </a:t>
            </a:r>
            <a:r>
              <a:rPr sz="1400" b="1" spc="-10" dirty="0">
                <a:solidFill>
                  <a:srgbClr val="575757"/>
                </a:solidFill>
                <a:latin typeface="Calibri"/>
                <a:cs typeface="Calibri"/>
              </a:rPr>
              <a:t>45.3</a:t>
            </a:r>
            <a:r>
              <a:rPr sz="1400" b="1" spc="70" dirty="0">
                <a:solidFill>
                  <a:srgbClr val="575757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75757"/>
                </a:solidFill>
                <a:latin typeface="Calibri"/>
                <a:cs typeface="Calibri"/>
              </a:rPr>
              <a:t>pl</a:t>
            </a:r>
            <a:endParaRPr sz="1400" b="1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b="1" spc="-5" dirty="0">
                <a:solidFill>
                  <a:srgbClr val="575757"/>
                </a:solidFill>
                <a:latin typeface="Calibri"/>
                <a:cs typeface="Calibri"/>
              </a:rPr>
              <a:t>3 </a:t>
            </a:r>
            <a:r>
              <a:rPr sz="1400" b="1" spc="-15" dirty="0">
                <a:solidFill>
                  <a:srgbClr val="575757"/>
                </a:solidFill>
                <a:latin typeface="Calibri"/>
                <a:cs typeface="Calibri"/>
              </a:rPr>
              <a:t>przedziały kropel: </a:t>
            </a:r>
            <a:r>
              <a:rPr sz="1400" b="1" spc="-10" dirty="0">
                <a:solidFill>
                  <a:srgbClr val="575757"/>
                </a:solidFill>
                <a:latin typeface="Calibri"/>
                <a:cs typeface="Calibri"/>
              </a:rPr>
              <a:t>małe </a:t>
            </a:r>
            <a:r>
              <a:rPr sz="1400" b="1" spc="-5" dirty="0">
                <a:solidFill>
                  <a:srgbClr val="575757"/>
                </a:solidFill>
                <a:latin typeface="Calibri"/>
                <a:cs typeface="Calibri"/>
              </a:rPr>
              <a:t>; </a:t>
            </a:r>
            <a:r>
              <a:rPr sz="1400" b="1" spc="-15" dirty="0">
                <a:solidFill>
                  <a:srgbClr val="575757"/>
                </a:solidFill>
                <a:latin typeface="Calibri"/>
                <a:cs typeface="Calibri"/>
              </a:rPr>
              <a:t>średnie </a:t>
            </a:r>
            <a:r>
              <a:rPr sz="1400" b="1" spc="-5" dirty="0">
                <a:solidFill>
                  <a:srgbClr val="575757"/>
                </a:solidFill>
                <a:latin typeface="Calibri"/>
                <a:cs typeface="Calibri"/>
              </a:rPr>
              <a:t>;</a:t>
            </a:r>
            <a:r>
              <a:rPr sz="1400" b="1" spc="229" dirty="0">
                <a:solidFill>
                  <a:srgbClr val="575757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75757"/>
                </a:solidFill>
                <a:latin typeface="Calibri"/>
                <a:cs typeface="Calibri"/>
              </a:rPr>
              <a:t>duże</a:t>
            </a:r>
            <a:endParaRPr sz="1400" b="1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pl-PL" sz="1400" b="1" spc="-5" dirty="0">
                <a:solidFill>
                  <a:srgbClr val="575757"/>
                </a:solidFill>
                <a:latin typeface="Calibri"/>
                <a:cs typeface="Calibri"/>
              </a:rPr>
              <a:t>Stalowy pas do posuwu karetki</a:t>
            </a:r>
            <a:endParaRPr sz="1400" b="1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86351" y="1565275"/>
            <a:ext cx="0" cy="1931670"/>
          </a:xfrm>
          <a:custGeom>
            <a:avLst/>
            <a:gdLst/>
            <a:ahLst/>
            <a:cxnLst/>
            <a:rect l="l" t="t" r="r" b="b"/>
            <a:pathLst>
              <a:path h="1931670">
                <a:moveTo>
                  <a:pt x="0" y="0"/>
                </a:moveTo>
                <a:lnTo>
                  <a:pt x="0" y="1931289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68795" y="3651835"/>
            <a:ext cx="1403350" cy="1403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155447"/>
            <a:ext cx="852931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200" spc="5" dirty="0">
                <a:latin typeface="Arial" panose="020B0604020202020204" pitchFamily="34" charset="0"/>
                <a:cs typeface="Arial" panose="020B0604020202020204" pitchFamily="34" charset="0"/>
              </a:rPr>
              <a:t>Perfekcyjna kalibracja głowic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5525" y="1268475"/>
            <a:ext cx="2800350" cy="2100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2987" y="3495611"/>
            <a:ext cx="2800350" cy="2100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68567" y="3809791"/>
            <a:ext cx="1725676" cy="10874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1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76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52624" y="1606803"/>
            <a:ext cx="6581775" cy="1138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solidFill>
                  <a:srgbClr val="575757"/>
                </a:solidFill>
                <a:latin typeface="Calibri"/>
                <a:cs typeface="Calibri"/>
              </a:rPr>
              <a:t>Precyzyjne kalibrowanie</a:t>
            </a:r>
            <a:r>
              <a:rPr sz="1600" spc="80" dirty="0">
                <a:solidFill>
                  <a:srgbClr val="575757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575757"/>
                </a:solidFill>
                <a:latin typeface="Calibri"/>
                <a:cs typeface="Calibri"/>
              </a:rPr>
              <a:t>szyny</a:t>
            </a:r>
            <a:endParaRPr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575757"/>
                </a:solidFill>
                <a:latin typeface="Calibri"/>
                <a:cs typeface="Calibri"/>
              </a:rPr>
              <a:t>Osobna </a:t>
            </a:r>
            <a:r>
              <a:rPr sz="1600" spc="-15" dirty="0">
                <a:solidFill>
                  <a:srgbClr val="575757"/>
                </a:solidFill>
                <a:latin typeface="Calibri"/>
                <a:cs typeface="Calibri"/>
              </a:rPr>
              <a:t>kalibracja dla </a:t>
            </a:r>
            <a:r>
              <a:rPr sz="1600" spc="-20" dirty="0">
                <a:solidFill>
                  <a:srgbClr val="575757"/>
                </a:solidFill>
                <a:latin typeface="Calibri"/>
                <a:cs typeface="Calibri"/>
              </a:rPr>
              <a:t>maszyny </a:t>
            </a:r>
            <a:r>
              <a:rPr sz="1600" spc="-5" dirty="0">
                <a:solidFill>
                  <a:srgbClr val="575757"/>
                </a:solidFill>
                <a:latin typeface="Calibri"/>
                <a:cs typeface="Calibri"/>
              </a:rPr>
              <a:t>1 x </a:t>
            </a:r>
            <a:r>
              <a:rPr sz="1600" spc="-10" dirty="0">
                <a:solidFill>
                  <a:srgbClr val="575757"/>
                </a:solidFill>
                <a:latin typeface="Calibri"/>
                <a:cs typeface="Calibri"/>
              </a:rPr>
              <a:t>głowica </a:t>
            </a:r>
            <a:r>
              <a:rPr sz="1600" spc="-5" dirty="0">
                <a:solidFill>
                  <a:srgbClr val="575757"/>
                </a:solidFill>
                <a:latin typeface="Calibri"/>
                <a:cs typeface="Calibri"/>
              </a:rPr>
              <a:t>i 2 x</a:t>
            </a:r>
            <a:r>
              <a:rPr sz="1600" spc="265" dirty="0">
                <a:solidFill>
                  <a:srgbClr val="57575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libri"/>
                <a:cs typeface="Calibri"/>
              </a:rPr>
              <a:t>głowica</a:t>
            </a:r>
            <a:endParaRPr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solidFill>
                  <a:srgbClr val="575757"/>
                </a:solidFill>
                <a:latin typeface="Calibri"/>
                <a:cs typeface="Calibri"/>
              </a:rPr>
              <a:t>Wszystkie </a:t>
            </a:r>
            <a:r>
              <a:rPr sz="1600" spc="-20" dirty="0">
                <a:solidFill>
                  <a:srgbClr val="575757"/>
                </a:solidFill>
                <a:latin typeface="Calibri"/>
                <a:cs typeface="Calibri"/>
              </a:rPr>
              <a:t>produkowane </a:t>
            </a:r>
            <a:r>
              <a:rPr sz="1600" spc="-15" dirty="0">
                <a:solidFill>
                  <a:srgbClr val="575757"/>
                </a:solidFill>
                <a:latin typeface="Calibri"/>
                <a:cs typeface="Calibri"/>
              </a:rPr>
              <a:t>urządzenia </a:t>
            </a:r>
            <a:r>
              <a:rPr sz="1600" dirty="0">
                <a:solidFill>
                  <a:srgbClr val="575757"/>
                </a:solidFill>
                <a:latin typeface="Calibri"/>
                <a:cs typeface="Calibri"/>
              </a:rPr>
              <a:t>są </a:t>
            </a:r>
            <a:r>
              <a:rPr sz="1600" spc="-20" dirty="0">
                <a:solidFill>
                  <a:srgbClr val="575757"/>
                </a:solidFill>
                <a:latin typeface="Calibri"/>
                <a:cs typeface="Calibri"/>
              </a:rPr>
              <a:t>sprawdzane </a:t>
            </a:r>
            <a:r>
              <a:rPr sz="1600" spc="85" dirty="0">
                <a:solidFill>
                  <a:srgbClr val="575757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75757"/>
                </a:solidFill>
                <a:latin typeface="Calibri"/>
                <a:cs typeface="Calibri"/>
              </a:rPr>
              <a:t>i</a:t>
            </a:r>
            <a:endParaRPr sz="16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600" spc="-20" dirty="0">
                <a:solidFill>
                  <a:srgbClr val="575757"/>
                </a:solidFill>
                <a:latin typeface="Calibri"/>
                <a:cs typeface="Calibri"/>
              </a:rPr>
              <a:t>kalibrowane </a:t>
            </a:r>
            <a:r>
              <a:rPr sz="1600" spc="-10" dirty="0">
                <a:solidFill>
                  <a:srgbClr val="575757"/>
                </a:solidFill>
                <a:latin typeface="Calibri"/>
                <a:cs typeface="Calibri"/>
              </a:rPr>
              <a:t>(nie </a:t>
            </a:r>
            <a:r>
              <a:rPr sz="1600" spc="-25" dirty="0" err="1">
                <a:solidFill>
                  <a:srgbClr val="575757"/>
                </a:solidFill>
                <a:latin typeface="Calibri"/>
                <a:cs typeface="Calibri"/>
              </a:rPr>
              <a:t>tylko</a:t>
            </a:r>
            <a:r>
              <a:rPr sz="1600" spc="-25" dirty="0">
                <a:solidFill>
                  <a:srgbClr val="575757"/>
                </a:solidFill>
                <a:latin typeface="Calibri"/>
                <a:cs typeface="Calibri"/>
              </a:rPr>
              <a:t> </a:t>
            </a:r>
            <a:r>
              <a:rPr sz="1600" spc="-10" dirty="0" err="1">
                <a:solidFill>
                  <a:srgbClr val="575757"/>
                </a:solidFill>
                <a:latin typeface="Calibri"/>
                <a:cs typeface="Calibri"/>
              </a:rPr>
              <a:t>losowo</a:t>
            </a:r>
            <a:r>
              <a:rPr lang="pl-PL" sz="1600" spc="-10" dirty="0">
                <a:solidFill>
                  <a:srgbClr val="575757"/>
                </a:solidFill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46301" y="1549400"/>
            <a:ext cx="0" cy="952500"/>
          </a:xfrm>
          <a:custGeom>
            <a:avLst/>
            <a:gdLst/>
            <a:ahLst/>
            <a:cxnLst/>
            <a:rect l="l" t="t" r="r" b="b"/>
            <a:pathLst>
              <a:path h="952500">
                <a:moveTo>
                  <a:pt x="0" y="0"/>
                </a:moveTo>
                <a:lnTo>
                  <a:pt x="0" y="952246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7340" y="155447"/>
            <a:ext cx="8529319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400" spc="-10" dirty="0">
                <a:latin typeface="Arial" panose="020B0604020202020204" pitchFamily="34" charset="0"/>
                <a:cs typeface="Arial" panose="020B0604020202020204" pitchFamily="34" charset="0"/>
              </a:rPr>
              <a:t>Precyzyjna </a:t>
            </a:r>
            <a:r>
              <a:rPr sz="4400" spc="-5" dirty="0">
                <a:latin typeface="Arial" panose="020B0604020202020204" pitchFamily="34" charset="0"/>
                <a:cs typeface="Arial" panose="020B0604020202020204" pitchFamily="34" charset="0"/>
              </a:rPr>
              <a:t>oś -</a:t>
            </a:r>
            <a:r>
              <a:rPr sz="4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spc="-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8450" y="3082798"/>
            <a:ext cx="2800350" cy="2100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68650" y="3082798"/>
            <a:ext cx="2798826" cy="2100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38850" y="3082798"/>
            <a:ext cx="2798826" cy="2100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1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50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77814" y="1895728"/>
            <a:ext cx="3656585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pl-PL" sz="1400" b="1" spc="-20" dirty="0" smtClean="0">
                <a:solidFill>
                  <a:srgbClr val="575757"/>
                </a:solidFill>
                <a:cs typeface="Calibri"/>
              </a:rPr>
              <a:t>równomierny </a:t>
            </a:r>
            <a:r>
              <a:rPr lang="pl-PL" sz="1400" b="1" spc="-20" dirty="0">
                <a:solidFill>
                  <a:srgbClr val="575757"/>
                </a:solidFill>
                <a:cs typeface="Calibri"/>
              </a:rPr>
              <a:t>docisk i posuw materiału na całej szerokości stołu </a:t>
            </a:r>
            <a:r>
              <a:rPr lang="pl-PL" sz="1400" b="1" spc="-20" dirty="0" smtClean="0">
                <a:solidFill>
                  <a:srgbClr val="575757"/>
                </a:solidFill>
                <a:cs typeface="Calibri"/>
              </a:rPr>
              <a:t>roboczego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pl-PL" sz="1400" b="1" spc="-20" dirty="0" smtClean="0">
              <a:solidFill>
                <a:srgbClr val="575757"/>
              </a:solidFill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pl-PL" sz="1400" b="1" spc="-20" dirty="0" smtClean="0">
                <a:solidFill>
                  <a:srgbClr val="575757"/>
                </a:solidFill>
                <a:cs typeface="Calibri"/>
              </a:rPr>
              <a:t>ograniczenie możliwości </a:t>
            </a:r>
            <a:r>
              <a:rPr lang="pl-PL" sz="1400" b="1" spc="-20" dirty="0">
                <a:solidFill>
                  <a:srgbClr val="575757"/>
                </a:solidFill>
                <a:cs typeface="Calibri"/>
              </a:rPr>
              <a:t>falowania i podnoszenia się mediów w czasie </a:t>
            </a:r>
            <a:r>
              <a:rPr lang="pl-PL" sz="1400" b="1" spc="-20" dirty="0" smtClean="0">
                <a:solidFill>
                  <a:srgbClr val="575757"/>
                </a:solidFill>
                <a:cs typeface="Calibri"/>
              </a:rPr>
              <a:t>druku</a:t>
            </a:r>
            <a:endParaRPr sz="1400" b="1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86351" y="1565275"/>
            <a:ext cx="0" cy="1931670"/>
          </a:xfrm>
          <a:custGeom>
            <a:avLst/>
            <a:gdLst/>
            <a:ahLst/>
            <a:cxnLst/>
            <a:rect l="l" t="t" r="r" b="b"/>
            <a:pathLst>
              <a:path h="1931670">
                <a:moveTo>
                  <a:pt x="0" y="0"/>
                </a:moveTo>
                <a:lnTo>
                  <a:pt x="0" y="1931289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401668"/>
            <a:ext cx="852931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2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Rolki dociskowe na całej szerokości plotera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bject 66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1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24" y="1565275"/>
            <a:ext cx="3739649" cy="24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8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58239" y="1895728"/>
            <a:ext cx="365658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pl-PL" sz="1400" b="1" spc="-20" dirty="0">
                <a:solidFill>
                  <a:srgbClr val="575757"/>
                </a:solidFill>
                <a:cs typeface="Calibri"/>
              </a:rPr>
              <a:t>Precyzyjna i bezobsługowa metalowa taśma posuwu karetki (nie gumowy pasek zębaty) gwarantuje stabilną i szybką pracę przez wiele </a:t>
            </a:r>
            <a:r>
              <a:rPr lang="pl-PL" sz="1400" b="1" spc="-20" dirty="0" smtClean="0">
                <a:solidFill>
                  <a:srgbClr val="575757"/>
                </a:solidFill>
                <a:cs typeface="Calibri"/>
              </a:rPr>
              <a:t>lat</a:t>
            </a:r>
            <a:endParaRPr sz="1400" b="1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86351" y="1565275"/>
            <a:ext cx="0" cy="1931670"/>
          </a:xfrm>
          <a:custGeom>
            <a:avLst/>
            <a:gdLst/>
            <a:ahLst/>
            <a:cxnLst/>
            <a:rect l="l" t="t" r="r" b="b"/>
            <a:pathLst>
              <a:path h="1931670">
                <a:moveTo>
                  <a:pt x="0" y="0"/>
                </a:moveTo>
                <a:lnTo>
                  <a:pt x="0" y="1931289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401668"/>
            <a:ext cx="883666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2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Stalowy pas posuwu karetki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bject 66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1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51" y="1565275"/>
            <a:ext cx="3739649" cy="24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62200" y="1928114"/>
            <a:ext cx="5334635" cy="2092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b="1" dirty="0">
                <a:solidFill>
                  <a:srgbClr val="585858"/>
                </a:solidFill>
                <a:latin typeface="Calibri"/>
                <a:cs typeface="Calibri"/>
              </a:rPr>
              <a:t>Zalety druku falą: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 marL="277495" indent="-264795">
              <a:lnSpc>
                <a:spcPct val="100000"/>
              </a:lnSpc>
              <a:buChar char="•"/>
              <a:tabLst>
                <a:tab pos="277495" algn="l"/>
                <a:tab pos="278130" algn="l"/>
              </a:tabLst>
            </a:pPr>
            <a:r>
              <a:rPr lang="pl-PL" spc="-10" dirty="0">
                <a:solidFill>
                  <a:srgbClr val="585858"/>
                </a:solidFill>
                <a:latin typeface="Calibri"/>
                <a:cs typeface="Calibri"/>
              </a:rPr>
              <a:t>Wyższa jakość druku</a:t>
            </a:r>
            <a:endParaRPr dirty="0">
              <a:latin typeface="Calibri"/>
              <a:cs typeface="Calibri"/>
            </a:endParaRPr>
          </a:p>
          <a:p>
            <a:pPr marL="277495" indent="-264795">
              <a:lnSpc>
                <a:spcPct val="100000"/>
              </a:lnSpc>
              <a:spcBef>
                <a:spcPts val="335"/>
              </a:spcBef>
              <a:buChar char="•"/>
              <a:tabLst>
                <a:tab pos="277495" algn="l"/>
                <a:tab pos="278130" algn="l"/>
              </a:tabLst>
            </a:pPr>
            <a:r>
              <a:rPr lang="pl-PL" spc="-10" dirty="0">
                <a:solidFill>
                  <a:srgbClr val="585858"/>
                </a:solidFill>
                <a:latin typeface="Calibri"/>
                <a:cs typeface="Calibri"/>
              </a:rPr>
              <a:t>Podwyższona prostota obsługi</a:t>
            </a:r>
            <a:endParaRPr dirty="0">
              <a:latin typeface="Calibri"/>
              <a:cs typeface="Calibri"/>
            </a:endParaRPr>
          </a:p>
          <a:p>
            <a:pPr marL="277495" indent="-264795">
              <a:lnSpc>
                <a:spcPct val="100000"/>
              </a:lnSpc>
              <a:spcBef>
                <a:spcPts val="335"/>
              </a:spcBef>
              <a:buChar char="•"/>
              <a:tabLst>
                <a:tab pos="277495" algn="l"/>
                <a:tab pos="278130" algn="l"/>
              </a:tabLst>
            </a:pPr>
            <a:r>
              <a:rPr lang="pl-PL" spc="-10" dirty="0">
                <a:solidFill>
                  <a:srgbClr val="585858"/>
                </a:solidFill>
                <a:latin typeface="Calibri"/>
                <a:cs typeface="Calibri"/>
              </a:rPr>
              <a:t>Wyeliminowanie paskowania</a:t>
            </a:r>
            <a:endParaRPr dirty="0">
              <a:latin typeface="Calibri"/>
              <a:cs typeface="Calibri"/>
            </a:endParaRPr>
          </a:p>
          <a:p>
            <a:pPr marL="277495" indent="-264795">
              <a:lnSpc>
                <a:spcPct val="100000"/>
              </a:lnSpc>
              <a:spcBef>
                <a:spcPts val="335"/>
              </a:spcBef>
              <a:buChar char="•"/>
              <a:tabLst>
                <a:tab pos="277495" algn="l"/>
                <a:tab pos="278130" algn="l"/>
              </a:tabLst>
            </a:pPr>
            <a:r>
              <a:rPr lang="pl-PL" spc="-10" dirty="0">
                <a:solidFill>
                  <a:srgbClr val="585858"/>
                </a:solidFill>
                <a:latin typeface="Calibri"/>
                <a:cs typeface="Calibri"/>
              </a:rPr>
              <a:t>Mniejsze straty materiału</a:t>
            </a:r>
            <a:endParaRPr dirty="0">
              <a:latin typeface="Calibri"/>
              <a:cs typeface="Calibri"/>
            </a:endParaRPr>
          </a:p>
          <a:p>
            <a:pPr marL="277495" indent="-264795">
              <a:lnSpc>
                <a:spcPct val="100000"/>
              </a:lnSpc>
              <a:spcBef>
                <a:spcPts val="335"/>
              </a:spcBef>
              <a:buChar char="•"/>
              <a:tabLst>
                <a:tab pos="277495" algn="l"/>
                <a:tab pos="278130" algn="l"/>
              </a:tabLst>
            </a:pPr>
            <a:r>
              <a:rPr lang="pl-PL" spc="-10" dirty="0">
                <a:solidFill>
                  <a:srgbClr val="585858"/>
                </a:solidFill>
                <a:latin typeface="Calibri"/>
                <a:cs typeface="Calibri"/>
              </a:rPr>
              <a:t>Szybszy zwrot inwestycji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0" y="1752600"/>
            <a:ext cx="0" cy="2441575"/>
          </a:xfrm>
          <a:custGeom>
            <a:avLst/>
            <a:gdLst/>
            <a:ahLst/>
            <a:cxnLst/>
            <a:rect l="l" t="t" r="r" b="b"/>
            <a:pathLst>
              <a:path h="2441575">
                <a:moveTo>
                  <a:pt x="0" y="0"/>
                </a:moveTo>
                <a:lnTo>
                  <a:pt x="0" y="2441448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1880616"/>
            <a:ext cx="1819783" cy="1791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5687" y="1752600"/>
            <a:ext cx="2551811" cy="1000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90654" y="2836719"/>
            <a:ext cx="2438400" cy="992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21" name="object 7"/>
          <p:cNvSpPr/>
          <p:nvPr/>
        </p:nvSpPr>
        <p:spPr>
          <a:xfrm>
            <a:off x="477012" y="4462272"/>
            <a:ext cx="4107179" cy="1481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/>
          <p:cNvSpPr/>
          <p:nvPr/>
        </p:nvSpPr>
        <p:spPr>
          <a:xfrm>
            <a:off x="4561332" y="4504943"/>
            <a:ext cx="4107179" cy="14264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/>
          <p:cNvSpPr txBox="1"/>
          <p:nvPr/>
        </p:nvSpPr>
        <p:spPr>
          <a:xfrm>
            <a:off x="1532000" y="4292726"/>
            <a:ext cx="194945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100" i="1" spc="-5" dirty="0" smtClean="0">
                <a:solidFill>
                  <a:srgbClr val="585858"/>
                </a:solidFill>
                <a:latin typeface="Calibri"/>
                <a:cs typeface="Calibri"/>
              </a:rPr>
              <a:t>Tradycyjne nakładanie pasów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4" name="object 10"/>
          <p:cNvSpPr txBox="1"/>
          <p:nvPr/>
        </p:nvSpPr>
        <p:spPr>
          <a:xfrm>
            <a:off x="6248400" y="4294250"/>
            <a:ext cx="1183556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100" i="1" spc="-5" dirty="0" smtClean="0">
                <a:solidFill>
                  <a:srgbClr val="585858"/>
                </a:solidFill>
                <a:latin typeface="Calibri"/>
                <a:cs typeface="Calibri"/>
              </a:rPr>
              <a:t>Druk falą/mgłą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5" name="object 3"/>
          <p:cNvSpPr txBox="1">
            <a:spLocks noGrp="1"/>
          </p:cNvSpPr>
          <p:nvPr>
            <p:ph type="title"/>
          </p:nvPr>
        </p:nvSpPr>
        <p:spPr>
          <a:xfrm>
            <a:off x="0" y="399028"/>
            <a:ext cx="9144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>
              <a:lnSpc>
                <a:spcPct val="10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Druk falą – Intelligent Interweaving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4" y="3234997"/>
            <a:ext cx="3717797" cy="2480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146963" y="1063896"/>
            <a:ext cx="31588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nl-BE" dirty="0" smtClean="0"/>
              <a:t>P</a:t>
            </a:r>
            <a:r>
              <a:rPr lang="pl-PL" dirty="0" err="1" smtClean="0"/>
              <a:t>apier</a:t>
            </a:r>
            <a:r>
              <a:rPr lang="pl-PL" dirty="0" smtClean="0"/>
              <a:t> plakatowy</a:t>
            </a:r>
            <a:r>
              <a:rPr lang="nl-BE" dirty="0" smtClean="0"/>
              <a:t>	100 µ</a:t>
            </a:r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Papier </a:t>
            </a:r>
            <a:r>
              <a:rPr lang="nl-BE" dirty="0" smtClean="0"/>
              <a:t>Blue back </a:t>
            </a:r>
            <a:endParaRPr lang="pl-PL" dirty="0" smtClean="0"/>
          </a:p>
          <a:p>
            <a:pPr marL="285750" indent="-285750">
              <a:buFontTx/>
              <a:buChar char="-"/>
            </a:pPr>
            <a:endParaRPr lang="nl-BE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Folia </a:t>
            </a:r>
            <a:r>
              <a:rPr lang="nl-BE" dirty="0" smtClean="0"/>
              <a:t>Backlight </a:t>
            </a:r>
            <a:r>
              <a:rPr lang="pl-PL" dirty="0" smtClean="0"/>
              <a:t>    </a:t>
            </a:r>
            <a:r>
              <a:rPr lang="nl-BE" dirty="0" smtClean="0"/>
              <a:t>	150	</a:t>
            </a:r>
            <a:r>
              <a:rPr lang="nl-BE" dirty="0"/>
              <a:t> µ</a:t>
            </a:r>
            <a:endParaRPr lang="nl-BE" dirty="0" smtClean="0"/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Folia PP</a:t>
            </a:r>
            <a:endParaRPr lang="nl-BE" dirty="0" smtClean="0"/>
          </a:p>
          <a:p>
            <a:pPr marL="285750" indent="-285750">
              <a:buFontTx/>
              <a:buChar char="-"/>
            </a:pPr>
            <a:endParaRPr lang="nl-BE" dirty="0"/>
          </a:p>
          <a:p>
            <a:pPr marL="285750" indent="-285750">
              <a:buFontTx/>
              <a:buChar char="-"/>
            </a:pPr>
            <a:r>
              <a:rPr lang="pl-PL" dirty="0" smtClean="0"/>
              <a:t>Papier Photo</a:t>
            </a:r>
            <a:endParaRPr lang="nl-BE" dirty="0" smtClean="0"/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Folia samoprzylepna </a:t>
            </a:r>
            <a:r>
              <a:rPr lang="nl-BE" dirty="0" smtClean="0"/>
              <a:t>220 </a:t>
            </a:r>
            <a:r>
              <a:rPr lang="nl-BE" dirty="0"/>
              <a:t>µ</a:t>
            </a:r>
            <a:endParaRPr lang="nl-BE" dirty="0" smtClean="0"/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nl-BE" dirty="0" smtClean="0"/>
              <a:t>Canvas</a:t>
            </a:r>
            <a:r>
              <a:rPr lang="pl-PL" dirty="0" smtClean="0"/>
              <a:t>          </a:t>
            </a:r>
            <a:r>
              <a:rPr lang="nl-BE" dirty="0" smtClean="0"/>
              <a:t>		400 </a:t>
            </a:r>
            <a:r>
              <a:rPr lang="nl-BE" dirty="0"/>
              <a:t>µ</a:t>
            </a:r>
            <a:endParaRPr lang="nl-BE" dirty="0" smtClean="0"/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nl-BE" dirty="0" smtClean="0"/>
              <a:t>Baner</a:t>
            </a:r>
            <a:r>
              <a:rPr lang="pl-PL" dirty="0" smtClean="0"/>
              <a:t>  </a:t>
            </a:r>
            <a:r>
              <a:rPr lang="nl-BE" dirty="0" smtClean="0"/>
              <a:t>			500 </a:t>
            </a:r>
            <a:r>
              <a:rPr lang="nl-BE" dirty="0"/>
              <a:t>µ</a:t>
            </a:r>
            <a:endParaRPr lang="nl-BE" dirty="0" smtClean="0"/>
          </a:p>
          <a:p>
            <a:pPr marL="285750" indent="-285750">
              <a:buFontTx/>
              <a:buChar char="-"/>
            </a:pPr>
            <a:endParaRPr lang="nl-BE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Striped Right Arrow 6"/>
          <p:cNvSpPr/>
          <p:nvPr/>
        </p:nvSpPr>
        <p:spPr>
          <a:xfrm rot="5400000">
            <a:off x="8472055" y="1400751"/>
            <a:ext cx="360218" cy="26323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 rot="5400000">
            <a:off x="8396320" y="2250008"/>
            <a:ext cx="519545" cy="37966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 rot="5400000">
            <a:off x="8289332" y="3320884"/>
            <a:ext cx="729918" cy="53340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/>
          <p:cNvSpPr/>
          <p:nvPr/>
        </p:nvSpPr>
        <p:spPr>
          <a:xfrm rot="5400000">
            <a:off x="8175092" y="4563338"/>
            <a:ext cx="954143" cy="697258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6144" y="322880"/>
            <a:ext cx="9149730" cy="623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600" dirty="0" smtClean="0"/>
              <a:t>Specyfika druku na mediach rolowych: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80466" y="1283620"/>
            <a:ext cx="399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J</a:t>
            </a:r>
            <a:r>
              <a:rPr lang="pl-PL" dirty="0" smtClean="0"/>
              <a:t>edno ustawienie wysokości głowicy</a:t>
            </a: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Różne grubości mediów</a:t>
            </a:r>
            <a:endParaRPr lang="nl-BE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75431" y="1900329"/>
            <a:ext cx="2985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0000"/>
                </a:solidFill>
              </a:rPr>
              <a:t>= </a:t>
            </a:r>
            <a:r>
              <a:rPr lang="pl-PL" dirty="0" smtClean="0">
                <a:solidFill>
                  <a:srgbClr val="FF0000"/>
                </a:solidFill>
              </a:rPr>
              <a:t>różne odległości pomiędzy</a:t>
            </a:r>
            <a:r>
              <a:rPr lang="nl-BE" dirty="0" smtClean="0">
                <a:solidFill>
                  <a:srgbClr val="FF0000"/>
                </a:solidFill>
              </a:rPr>
              <a:t> </a:t>
            </a:r>
          </a:p>
          <a:p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smtClean="0">
                <a:solidFill>
                  <a:srgbClr val="FF0000"/>
                </a:solidFill>
              </a:rPr>
              <a:t>  </a:t>
            </a:r>
            <a:r>
              <a:rPr lang="pl-PL" dirty="0" smtClean="0">
                <a:solidFill>
                  <a:srgbClr val="FF0000"/>
                </a:solidFill>
              </a:rPr>
              <a:t>głowicą, a</a:t>
            </a:r>
            <a:r>
              <a:rPr lang="nl-BE" dirty="0" smtClean="0">
                <a:solidFill>
                  <a:srgbClr val="FF0000"/>
                </a:solidFill>
              </a:rPr>
              <a:t> media</a:t>
            </a:r>
            <a:r>
              <a:rPr lang="pl-PL" dirty="0" smtClean="0">
                <a:solidFill>
                  <a:srgbClr val="FF0000"/>
                </a:solidFill>
              </a:rPr>
              <a:t>mi</a:t>
            </a:r>
            <a:endParaRPr lang="nl-BE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431" y="2528963"/>
            <a:ext cx="4744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0000"/>
                </a:solidFill>
              </a:rPr>
              <a:t>= </a:t>
            </a:r>
            <a:r>
              <a:rPr lang="pl-PL" dirty="0" smtClean="0">
                <a:solidFill>
                  <a:srgbClr val="FF0000"/>
                </a:solidFill>
              </a:rPr>
              <a:t>nieprzewidywalna jakość druku spowodowana </a:t>
            </a:r>
          </a:p>
          <a:p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  nieprecyzyjnym pozycjonowaniem kropli</a:t>
            </a:r>
            <a:endParaRPr lang="nl-BE" dirty="0" smtClean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67" y="1456548"/>
            <a:ext cx="919281" cy="94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9949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533400"/>
            <a:ext cx="852931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>
              <a:lnSpc>
                <a:spcPct val="10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Portfolio ploterów MUTOH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734388"/>
            <a:ext cx="1440180" cy="576580"/>
          </a:xfrm>
          <a:custGeom>
            <a:avLst/>
            <a:gdLst/>
            <a:ahLst/>
            <a:cxnLst/>
            <a:rect l="l" t="t" r="r" b="b"/>
            <a:pathLst>
              <a:path w="1440180" h="576580">
                <a:moveTo>
                  <a:pt x="0" y="575995"/>
                </a:moveTo>
                <a:lnTo>
                  <a:pt x="1440180" y="575995"/>
                </a:lnTo>
                <a:lnTo>
                  <a:pt x="1440180" y="0"/>
                </a:lnTo>
                <a:lnTo>
                  <a:pt x="0" y="0"/>
                </a:lnTo>
                <a:lnTo>
                  <a:pt x="0" y="575995"/>
                </a:lnTo>
                <a:close/>
              </a:path>
            </a:pathLst>
          </a:custGeom>
          <a:solidFill>
            <a:srgbClr val="DB0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598496"/>
            <a:ext cx="1440180" cy="576580"/>
          </a:xfrm>
          <a:custGeom>
            <a:avLst/>
            <a:gdLst/>
            <a:ahLst/>
            <a:cxnLst/>
            <a:rect l="l" t="t" r="r" b="b"/>
            <a:pathLst>
              <a:path w="1440180" h="576580">
                <a:moveTo>
                  <a:pt x="0" y="575995"/>
                </a:moveTo>
                <a:lnTo>
                  <a:pt x="1440180" y="575995"/>
                </a:lnTo>
                <a:lnTo>
                  <a:pt x="1440180" y="0"/>
                </a:lnTo>
                <a:lnTo>
                  <a:pt x="0" y="0"/>
                </a:lnTo>
                <a:lnTo>
                  <a:pt x="0" y="575995"/>
                </a:lnTo>
                <a:close/>
              </a:path>
            </a:pathLst>
          </a:custGeom>
          <a:solidFill>
            <a:srgbClr val="05A6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462477"/>
            <a:ext cx="1440180" cy="576580"/>
          </a:xfrm>
          <a:custGeom>
            <a:avLst/>
            <a:gdLst/>
            <a:ahLst/>
            <a:cxnLst/>
            <a:rect l="l" t="t" r="r" b="b"/>
            <a:pathLst>
              <a:path w="1440180" h="576579">
                <a:moveTo>
                  <a:pt x="0" y="575995"/>
                </a:moveTo>
                <a:lnTo>
                  <a:pt x="1440180" y="575995"/>
                </a:lnTo>
                <a:lnTo>
                  <a:pt x="1440180" y="0"/>
                </a:lnTo>
                <a:lnTo>
                  <a:pt x="0" y="0"/>
                </a:lnTo>
                <a:lnTo>
                  <a:pt x="0" y="575995"/>
                </a:lnTo>
                <a:close/>
              </a:path>
            </a:pathLst>
          </a:custGeom>
          <a:solidFill>
            <a:srgbClr val="00E1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54607" y="1789938"/>
            <a:ext cx="6724015" cy="3222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AutoNum type="arabicPlain"/>
              <a:tabLst>
                <a:tab pos="517525" algn="l"/>
              </a:tabLst>
            </a:pPr>
            <a:r>
              <a:rPr lang="pl-PL" sz="3200" spc="-5" dirty="0">
                <a:solidFill>
                  <a:srgbClr val="DB0961"/>
                </a:solidFill>
                <a:latin typeface="Calibri"/>
                <a:cs typeface="Calibri"/>
              </a:rPr>
              <a:t> </a:t>
            </a:r>
            <a:r>
              <a:rPr lang="pl-PL" sz="3200" spc="-5" dirty="0" smtClean="0">
                <a:solidFill>
                  <a:srgbClr val="DB0961"/>
                </a:solidFill>
                <a:latin typeface="Calibri"/>
                <a:cs typeface="Calibri"/>
              </a:rPr>
              <a:t>Atrament żywiczny UMS / </a:t>
            </a:r>
            <a:r>
              <a:rPr lang="pl-PL" sz="3200" spc="-5" dirty="0" err="1" smtClean="0">
                <a:solidFill>
                  <a:srgbClr val="DB0961"/>
                </a:solidFill>
                <a:latin typeface="Calibri"/>
                <a:cs typeface="Calibri"/>
              </a:rPr>
              <a:t>eko-solwent</a:t>
            </a:r>
            <a:endParaRPr sz="3200" dirty="0">
              <a:latin typeface="Calibri"/>
              <a:cs typeface="Calibri"/>
            </a:endParaRPr>
          </a:p>
          <a:p>
            <a:pPr marL="12700" marR="2164715">
              <a:lnSpc>
                <a:spcPct val="177300"/>
              </a:lnSpc>
              <a:spcBef>
                <a:spcPts val="275"/>
              </a:spcBef>
              <a:buAutoNum type="arabicPlain"/>
              <a:tabLst>
                <a:tab pos="517525" algn="l"/>
              </a:tabLst>
            </a:pPr>
            <a:r>
              <a:rPr lang="pl-PL" sz="3200" dirty="0">
                <a:solidFill>
                  <a:srgbClr val="05A6ED"/>
                </a:solidFill>
                <a:latin typeface="Calibri"/>
                <a:cs typeface="Calibri"/>
              </a:rPr>
              <a:t> </a:t>
            </a:r>
            <a:r>
              <a:rPr lang="pl-PL" sz="3200" dirty="0" err="1">
                <a:solidFill>
                  <a:srgbClr val="05A6ED"/>
                </a:solidFill>
                <a:latin typeface="Calibri"/>
                <a:cs typeface="Calibri"/>
              </a:rPr>
              <a:t>Termotransfer</a:t>
            </a:r>
            <a:endParaRPr lang="pl-PL" sz="3200" dirty="0">
              <a:solidFill>
                <a:srgbClr val="05A6ED"/>
              </a:solidFill>
              <a:latin typeface="Calibri"/>
              <a:cs typeface="Calibri"/>
            </a:endParaRPr>
          </a:p>
          <a:p>
            <a:pPr marL="12700" marR="2164715">
              <a:lnSpc>
                <a:spcPct val="177300"/>
              </a:lnSpc>
              <a:spcBef>
                <a:spcPts val="275"/>
              </a:spcBef>
              <a:tabLst>
                <a:tab pos="517525" algn="l"/>
              </a:tabLst>
            </a:pPr>
            <a:r>
              <a:rPr lang="pl-PL" sz="3200" dirty="0">
                <a:solidFill>
                  <a:srgbClr val="00B050"/>
                </a:solidFill>
                <a:latin typeface="Calibri"/>
                <a:cs typeface="Calibri"/>
              </a:rPr>
              <a:t>3 </a:t>
            </a:r>
            <a:r>
              <a:rPr lang="pl-PL" sz="2600" dirty="0">
                <a:solidFill>
                  <a:srgbClr val="00B050"/>
                </a:solidFill>
                <a:latin typeface="Calibri"/>
                <a:cs typeface="Calibri"/>
              </a:rPr>
              <a:t>Druk </a:t>
            </a:r>
            <a:r>
              <a:rPr lang="pl-PL" sz="2600" dirty="0" smtClean="0">
                <a:solidFill>
                  <a:srgbClr val="00B050"/>
                </a:solidFill>
                <a:latin typeface="Calibri"/>
                <a:cs typeface="Calibri"/>
              </a:rPr>
              <a:t>bezpośredni </a:t>
            </a:r>
            <a:r>
              <a:rPr lang="pl-PL" sz="2600" dirty="0">
                <a:solidFill>
                  <a:srgbClr val="00B050"/>
                </a:solidFill>
                <a:latin typeface="Calibri"/>
                <a:cs typeface="Calibri"/>
              </a:rPr>
              <a:t>na tkaninach</a:t>
            </a:r>
          </a:p>
          <a:p>
            <a:pPr marL="12700" marR="2164715">
              <a:lnSpc>
                <a:spcPct val="177300"/>
              </a:lnSpc>
              <a:spcBef>
                <a:spcPts val="275"/>
              </a:spcBef>
              <a:tabLst>
                <a:tab pos="517525" algn="l"/>
              </a:tabLst>
            </a:pPr>
            <a:r>
              <a:rPr lang="pl-PL" sz="3200" dirty="0">
                <a:solidFill>
                  <a:srgbClr val="7030A0"/>
                </a:solidFill>
                <a:latin typeface="Calibri"/>
                <a:cs typeface="Calibri"/>
              </a:rPr>
              <a:t>4 LED UV</a:t>
            </a:r>
            <a:endParaRPr sz="32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326585"/>
            <a:ext cx="1440180" cy="576580"/>
          </a:xfrm>
          <a:custGeom>
            <a:avLst/>
            <a:gdLst/>
            <a:ahLst/>
            <a:cxnLst/>
            <a:rect l="l" t="t" r="r" b="b"/>
            <a:pathLst>
              <a:path w="1440180" h="576579">
                <a:moveTo>
                  <a:pt x="0" y="575995"/>
                </a:moveTo>
                <a:lnTo>
                  <a:pt x="1440180" y="575995"/>
                </a:lnTo>
                <a:lnTo>
                  <a:pt x="1440180" y="0"/>
                </a:lnTo>
                <a:lnTo>
                  <a:pt x="0" y="0"/>
                </a:lnTo>
                <a:lnTo>
                  <a:pt x="0" y="575995"/>
                </a:lnTo>
                <a:close/>
              </a:path>
            </a:pathLst>
          </a:custGeom>
          <a:solidFill>
            <a:srgbClr val="6E48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7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6144" y="615547"/>
            <a:ext cx="8697342" cy="92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500" dirty="0" smtClean="0"/>
              <a:t>Różne grubości mediów</a:t>
            </a:r>
            <a:endParaRPr lang="en-GB" sz="45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68163" y="1421177"/>
            <a:ext cx="8696325" cy="351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smtClean="0">
                <a:latin typeface="+mj-lt"/>
                <a:cs typeface="Georgia"/>
              </a:rPr>
              <a:t>Nieprecyzyjne pozycjonowanie kropli</a:t>
            </a:r>
            <a:endParaRPr lang="en-GB" sz="2400" dirty="0">
              <a:latin typeface="+mj-lt"/>
              <a:cs typeface="Georg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2809" y="4117832"/>
            <a:ext cx="6792073" cy="1146461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ular Callout 6"/>
          <p:cNvSpPr/>
          <p:nvPr/>
        </p:nvSpPr>
        <p:spPr>
          <a:xfrm>
            <a:off x="6768625" y="3140968"/>
            <a:ext cx="1331767" cy="820880"/>
          </a:xfrm>
          <a:prstGeom prst="wedgeRectCallout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Baner</a:t>
            </a:r>
            <a:endParaRPr lang="en-GB" dirty="0" smtClean="0"/>
          </a:p>
          <a:p>
            <a:pPr algn="ctr"/>
            <a:r>
              <a:rPr lang="en-GB" dirty="0" smtClean="0"/>
              <a:t>500 mi</a:t>
            </a:r>
            <a:r>
              <a:rPr lang="pl-PL" dirty="0" smtClean="0"/>
              <a:t>k</a:t>
            </a:r>
            <a:r>
              <a:rPr lang="en-GB" dirty="0" err="1" smtClean="0"/>
              <a:t>ro</a:t>
            </a:r>
            <a:r>
              <a:rPr lang="pl-PL" dirty="0" smtClean="0"/>
              <a:t>nów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258274" y="4966145"/>
            <a:ext cx="6761139" cy="306532"/>
          </a:xfrm>
          <a:prstGeom prst="rect">
            <a:avLst/>
          </a:prstGeom>
          <a:noFill/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1258275" y="4117832"/>
            <a:ext cx="6761139" cy="1154845"/>
          </a:xfrm>
          <a:prstGeom prst="rect">
            <a:avLst/>
          </a:prstGeom>
          <a:noFill/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tangular Callout 9"/>
          <p:cNvSpPr/>
          <p:nvPr/>
        </p:nvSpPr>
        <p:spPr>
          <a:xfrm flipH="1">
            <a:off x="755576" y="3976272"/>
            <a:ext cx="1584175" cy="820880"/>
          </a:xfrm>
          <a:prstGeom prst="wedgeRectCallout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</a:t>
            </a:r>
            <a:r>
              <a:rPr lang="pl-PL" dirty="0" err="1" smtClean="0"/>
              <a:t>apier</a:t>
            </a:r>
            <a:r>
              <a:rPr lang="pl-PL" dirty="0" smtClean="0"/>
              <a:t> plakatowy</a:t>
            </a:r>
            <a:r>
              <a:rPr lang="en-GB" dirty="0" smtClean="0"/>
              <a:t> 100 mi</a:t>
            </a:r>
            <a:r>
              <a:rPr lang="pl-PL" dirty="0" smtClean="0"/>
              <a:t>kronów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4095343" y="2636912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l 11"/>
          <p:cNvSpPr/>
          <p:nvPr/>
        </p:nvSpPr>
        <p:spPr>
          <a:xfrm>
            <a:off x="4860032" y="2636912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ound Same Side Corner Rectangle 12"/>
          <p:cNvSpPr/>
          <p:nvPr/>
        </p:nvSpPr>
        <p:spPr>
          <a:xfrm>
            <a:off x="3743105" y="2067791"/>
            <a:ext cx="1620983" cy="80010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Karetka głowicy</a:t>
            </a:r>
            <a:endParaRPr lang="nl-BE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95936" y="2867891"/>
            <a:ext cx="0" cy="209825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53154" y="2867891"/>
            <a:ext cx="0" cy="124994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431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8505E-6 L -4.44444E-6 0.31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6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982E-6 L -1.38889E-6 0.187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47475" y="2770908"/>
            <a:ext cx="6768071" cy="2488190"/>
            <a:chOff x="1247475" y="2770908"/>
            <a:chExt cx="6768071" cy="2488190"/>
          </a:xfrm>
        </p:grpSpPr>
        <p:grpSp>
          <p:nvGrpSpPr>
            <p:cNvPr id="5" name="Group 4"/>
            <p:cNvGrpSpPr/>
            <p:nvPr/>
          </p:nvGrpSpPr>
          <p:grpSpPr>
            <a:xfrm>
              <a:off x="1247475" y="2770908"/>
              <a:ext cx="6764605" cy="2483426"/>
              <a:chOff x="1247475" y="2770908"/>
              <a:chExt cx="6764605" cy="2483426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4187536" y="2937162"/>
                <a:ext cx="2473038" cy="2092038"/>
              </a:xfrm>
              <a:custGeom>
                <a:avLst/>
                <a:gdLst>
                  <a:gd name="connsiteX0" fmla="*/ 2265219 w 2265219"/>
                  <a:gd name="connsiteY0" fmla="*/ 0 h 2317173"/>
                  <a:gd name="connsiteX1" fmla="*/ 727364 w 2265219"/>
                  <a:gd name="connsiteY1" fmla="*/ 841664 h 2317173"/>
                  <a:gd name="connsiteX2" fmla="*/ 0 w 2265219"/>
                  <a:gd name="connsiteY2" fmla="*/ 2317173 h 231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65219" h="2317173">
                    <a:moveTo>
                      <a:pt x="2265219" y="0"/>
                    </a:moveTo>
                    <a:cubicBezTo>
                      <a:pt x="1685059" y="227734"/>
                      <a:pt x="1104900" y="455469"/>
                      <a:pt x="727364" y="841664"/>
                    </a:cubicBezTo>
                    <a:cubicBezTo>
                      <a:pt x="349828" y="1227859"/>
                      <a:pt x="126423" y="2081646"/>
                      <a:pt x="0" y="2317173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247475" y="5029200"/>
                <a:ext cx="6764605" cy="22513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9" name="Freeform 8"/>
              <p:cNvSpPr/>
              <p:nvPr/>
            </p:nvSpPr>
            <p:spPr>
              <a:xfrm flipH="1">
                <a:off x="2095480" y="2933697"/>
                <a:ext cx="2473038" cy="2092038"/>
              </a:xfrm>
              <a:custGeom>
                <a:avLst/>
                <a:gdLst>
                  <a:gd name="connsiteX0" fmla="*/ 2265219 w 2265219"/>
                  <a:gd name="connsiteY0" fmla="*/ 0 h 2317173"/>
                  <a:gd name="connsiteX1" fmla="*/ 727364 w 2265219"/>
                  <a:gd name="connsiteY1" fmla="*/ 841664 h 2317173"/>
                  <a:gd name="connsiteX2" fmla="*/ 0 w 2265219"/>
                  <a:gd name="connsiteY2" fmla="*/ 2317173 h 231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65219" h="2317173">
                    <a:moveTo>
                      <a:pt x="2265219" y="0"/>
                    </a:moveTo>
                    <a:cubicBezTo>
                      <a:pt x="1685059" y="227734"/>
                      <a:pt x="1104900" y="455469"/>
                      <a:pt x="727364" y="841664"/>
                    </a:cubicBezTo>
                    <a:cubicBezTo>
                      <a:pt x="349828" y="1227859"/>
                      <a:pt x="126423" y="2081646"/>
                      <a:pt x="0" y="2317173"/>
                    </a:cubicBezTo>
                  </a:path>
                </a:pathLst>
              </a:custGeom>
              <a:noFill/>
              <a:ln>
                <a:solidFill>
                  <a:srgbClr val="DB096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040061" y="2798620"/>
                <a:ext cx="166254" cy="166254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602370" y="2770908"/>
                <a:ext cx="166254" cy="166254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247476" y="4646034"/>
              <a:ext cx="6768070" cy="613064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236144" y="615547"/>
            <a:ext cx="8697342" cy="92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500" dirty="0" smtClean="0"/>
              <a:t>Wyzwanie</a:t>
            </a:r>
            <a:endParaRPr lang="en-GB" sz="4500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68163" y="1421177"/>
            <a:ext cx="8696325" cy="351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smtClean="0">
                <a:latin typeface="+mj-lt"/>
                <a:cs typeface="Georgia"/>
              </a:rPr>
              <a:t>Precyzyjne pozycjonowanie kropli</a:t>
            </a:r>
            <a:endParaRPr lang="en-GB" sz="2400" dirty="0">
              <a:latin typeface="+mj-lt"/>
              <a:cs typeface="Georgia"/>
            </a:endParaRPr>
          </a:p>
        </p:txBody>
      </p:sp>
      <p:sp>
        <p:nvSpPr>
          <p:cNvPr id="14" name="Round Same Side Corner Rectangle 13"/>
          <p:cNvSpPr/>
          <p:nvPr/>
        </p:nvSpPr>
        <p:spPr>
          <a:xfrm>
            <a:off x="6394563" y="2067791"/>
            <a:ext cx="1620982" cy="80010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Karetka głowicy</a:t>
            </a:r>
            <a:endParaRPr lang="nl-BE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20006" y="2985901"/>
            <a:ext cx="6792073" cy="2298554"/>
            <a:chOff x="1245312" y="2961409"/>
            <a:chExt cx="6792073" cy="2298554"/>
          </a:xfrm>
        </p:grpSpPr>
        <p:sp>
          <p:nvSpPr>
            <p:cNvPr id="16" name="Freeform 15"/>
            <p:cNvSpPr/>
            <p:nvPr/>
          </p:nvSpPr>
          <p:spPr>
            <a:xfrm>
              <a:off x="4633242" y="2964874"/>
              <a:ext cx="2048113" cy="1160318"/>
            </a:xfrm>
            <a:custGeom>
              <a:avLst/>
              <a:gdLst>
                <a:gd name="connsiteX0" fmla="*/ 2265219 w 2265219"/>
                <a:gd name="connsiteY0" fmla="*/ 0 h 2317173"/>
                <a:gd name="connsiteX1" fmla="*/ 727364 w 2265219"/>
                <a:gd name="connsiteY1" fmla="*/ 841664 h 2317173"/>
                <a:gd name="connsiteX2" fmla="*/ 0 w 2265219"/>
                <a:gd name="connsiteY2" fmla="*/ 2317173 h 23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5219" h="2317173">
                  <a:moveTo>
                    <a:pt x="2265219" y="0"/>
                  </a:moveTo>
                  <a:cubicBezTo>
                    <a:pt x="1685059" y="227734"/>
                    <a:pt x="1104900" y="455469"/>
                    <a:pt x="727364" y="841664"/>
                  </a:cubicBezTo>
                  <a:cubicBezTo>
                    <a:pt x="349828" y="1227859"/>
                    <a:pt x="126423" y="2081646"/>
                    <a:pt x="0" y="231717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2083982" y="2961409"/>
              <a:ext cx="2048113" cy="1160318"/>
            </a:xfrm>
            <a:custGeom>
              <a:avLst/>
              <a:gdLst>
                <a:gd name="connsiteX0" fmla="*/ 2265219 w 2265219"/>
                <a:gd name="connsiteY0" fmla="*/ 0 h 2317173"/>
                <a:gd name="connsiteX1" fmla="*/ 727364 w 2265219"/>
                <a:gd name="connsiteY1" fmla="*/ 841664 h 2317173"/>
                <a:gd name="connsiteX2" fmla="*/ 0 w 2265219"/>
                <a:gd name="connsiteY2" fmla="*/ 2317173 h 23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5219" h="2317173">
                  <a:moveTo>
                    <a:pt x="2265219" y="0"/>
                  </a:moveTo>
                  <a:cubicBezTo>
                    <a:pt x="1685059" y="227734"/>
                    <a:pt x="1104900" y="455469"/>
                    <a:pt x="727364" y="841664"/>
                  </a:cubicBezTo>
                  <a:cubicBezTo>
                    <a:pt x="349828" y="1227859"/>
                    <a:pt x="126423" y="2081646"/>
                    <a:pt x="0" y="2317173"/>
                  </a:cubicBezTo>
                </a:path>
              </a:pathLst>
            </a:custGeom>
            <a:noFill/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45312" y="4113502"/>
              <a:ext cx="6792073" cy="1146461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47474" y="2770908"/>
            <a:ext cx="6764605" cy="2477799"/>
            <a:chOff x="1250940" y="2784764"/>
            <a:chExt cx="6764605" cy="2477799"/>
          </a:xfrm>
        </p:grpSpPr>
        <p:sp>
          <p:nvSpPr>
            <p:cNvPr id="20" name="Oval 19"/>
            <p:cNvSpPr/>
            <p:nvPr/>
          </p:nvSpPr>
          <p:spPr>
            <a:xfrm>
              <a:off x="6602370" y="2784764"/>
              <a:ext cx="166254" cy="166254"/>
            </a:xfrm>
            <a:prstGeom prst="ellipse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378037" y="2961409"/>
              <a:ext cx="2265219" cy="1662545"/>
            </a:xfrm>
            <a:custGeom>
              <a:avLst/>
              <a:gdLst>
                <a:gd name="connsiteX0" fmla="*/ 2265219 w 2265219"/>
                <a:gd name="connsiteY0" fmla="*/ 0 h 2317173"/>
                <a:gd name="connsiteX1" fmla="*/ 727364 w 2265219"/>
                <a:gd name="connsiteY1" fmla="*/ 841664 h 2317173"/>
                <a:gd name="connsiteX2" fmla="*/ 0 w 2265219"/>
                <a:gd name="connsiteY2" fmla="*/ 2317173 h 23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5219" h="2317173">
                  <a:moveTo>
                    <a:pt x="2265219" y="0"/>
                  </a:moveTo>
                  <a:cubicBezTo>
                    <a:pt x="1685059" y="227734"/>
                    <a:pt x="1104900" y="455469"/>
                    <a:pt x="727364" y="841664"/>
                  </a:cubicBezTo>
                  <a:cubicBezTo>
                    <a:pt x="349828" y="1227859"/>
                    <a:pt x="126423" y="2081646"/>
                    <a:pt x="0" y="2317173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50940" y="4649499"/>
              <a:ext cx="6764605" cy="61306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2123188" y="2961409"/>
              <a:ext cx="2265219" cy="1662545"/>
            </a:xfrm>
            <a:custGeom>
              <a:avLst/>
              <a:gdLst>
                <a:gd name="connsiteX0" fmla="*/ 2265219 w 2265219"/>
                <a:gd name="connsiteY0" fmla="*/ 0 h 2317173"/>
                <a:gd name="connsiteX1" fmla="*/ 727364 w 2265219"/>
                <a:gd name="connsiteY1" fmla="*/ 841664 h 2317173"/>
                <a:gd name="connsiteX2" fmla="*/ 0 w 2265219"/>
                <a:gd name="connsiteY2" fmla="*/ 2317173 h 23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5219" h="2317173">
                  <a:moveTo>
                    <a:pt x="2265219" y="0"/>
                  </a:moveTo>
                  <a:cubicBezTo>
                    <a:pt x="1685059" y="227734"/>
                    <a:pt x="1104900" y="455469"/>
                    <a:pt x="727364" y="841664"/>
                  </a:cubicBezTo>
                  <a:cubicBezTo>
                    <a:pt x="349828" y="1227859"/>
                    <a:pt x="126423" y="2081646"/>
                    <a:pt x="0" y="2317173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4" name="Oval 23"/>
            <p:cNvSpPr/>
            <p:nvPr/>
          </p:nvSpPr>
          <p:spPr>
            <a:xfrm>
              <a:off x="2040061" y="2795155"/>
              <a:ext cx="166254" cy="166254"/>
            </a:xfrm>
            <a:prstGeom prst="ellipse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25" name="Rectangular Callout 24"/>
          <p:cNvSpPr/>
          <p:nvPr/>
        </p:nvSpPr>
        <p:spPr>
          <a:xfrm flipH="1">
            <a:off x="984464" y="3688773"/>
            <a:ext cx="1322298" cy="820880"/>
          </a:xfrm>
          <a:prstGeom prst="wedgeRectCallout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Reference Thickness</a:t>
            </a:r>
            <a:endParaRPr lang="en-GB" dirty="0"/>
          </a:p>
        </p:txBody>
      </p:sp>
      <p:sp>
        <p:nvSpPr>
          <p:cNvPr id="26" name="Oval 25"/>
          <p:cNvSpPr/>
          <p:nvPr/>
        </p:nvSpPr>
        <p:spPr>
          <a:xfrm>
            <a:off x="2036596" y="2805546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Oval 26"/>
          <p:cNvSpPr/>
          <p:nvPr/>
        </p:nvSpPr>
        <p:spPr>
          <a:xfrm>
            <a:off x="6602370" y="2781299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ectangular Callout 27"/>
          <p:cNvSpPr/>
          <p:nvPr/>
        </p:nvSpPr>
        <p:spPr>
          <a:xfrm flipH="1">
            <a:off x="974073" y="3688773"/>
            <a:ext cx="1322298" cy="820880"/>
          </a:xfrm>
          <a:prstGeom prst="wedgeRectCallout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Grubość referencyjna mediów</a:t>
            </a:r>
            <a:endParaRPr lang="en-GB" sz="1600" dirty="0"/>
          </a:p>
        </p:txBody>
      </p:sp>
      <p:sp>
        <p:nvSpPr>
          <p:cNvPr id="29" name="Rectangular Callout 28"/>
          <p:cNvSpPr/>
          <p:nvPr/>
        </p:nvSpPr>
        <p:spPr>
          <a:xfrm>
            <a:off x="6768625" y="3184814"/>
            <a:ext cx="1783094" cy="820880"/>
          </a:xfrm>
          <a:prstGeom prst="wedgeRectCallout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Materiał grubszy 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1247476" y="4646034"/>
            <a:ext cx="6768070" cy="613064"/>
          </a:xfrm>
          <a:prstGeom prst="rect">
            <a:avLst/>
          </a:prstGeom>
          <a:noFill/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ectangular Callout 30"/>
          <p:cNvSpPr/>
          <p:nvPr/>
        </p:nvSpPr>
        <p:spPr>
          <a:xfrm>
            <a:off x="6394564" y="4249016"/>
            <a:ext cx="1552812" cy="690993"/>
          </a:xfrm>
          <a:prstGeom prst="wedgeRectCallout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Materiał cieńszy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3660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-0.60035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97" y="1158788"/>
            <a:ext cx="2592288" cy="38856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6144" y="615547"/>
            <a:ext cx="8697342" cy="92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500" dirty="0" smtClean="0"/>
              <a:t>Rozwiązanie…</a:t>
            </a:r>
            <a:endParaRPr lang="en-GB" sz="4500" dirty="0"/>
          </a:p>
        </p:txBody>
      </p:sp>
    </p:spTree>
    <p:extLst>
      <p:ext uri="{BB962C8B-B14F-4D97-AF65-F5344CB8AC3E}">
        <p14:creationId xmlns:p14="http://schemas.microsoft.com/office/powerpoint/2010/main" val="17605058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6703" y="620688"/>
            <a:ext cx="8697342" cy="92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500" dirty="0">
                <a:cs typeface="Franchise Bold"/>
              </a:rPr>
              <a:t>R</a:t>
            </a:r>
            <a:r>
              <a:rPr lang="pl-PL" sz="4500" dirty="0" smtClean="0">
                <a:cs typeface="Franchise Bold"/>
              </a:rPr>
              <a:t>ozwiązanie</a:t>
            </a:r>
            <a:endParaRPr lang="en-GB" sz="45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68163" y="1426318"/>
            <a:ext cx="8696325" cy="351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latin typeface="+mj-lt"/>
                <a:cs typeface="Georgia"/>
              </a:rPr>
              <a:t>media </a:t>
            </a:r>
            <a:r>
              <a:rPr lang="pl-PL" sz="2400" dirty="0" smtClean="0">
                <a:latin typeface="+mj-lt"/>
                <a:cs typeface="Georgia"/>
              </a:rPr>
              <a:t>cieńsze od grubości referencyjnej</a:t>
            </a:r>
            <a:endParaRPr lang="en-GB" sz="2400" dirty="0">
              <a:latin typeface="+mj-lt"/>
              <a:cs typeface="Georgia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6394563" y="1984663"/>
            <a:ext cx="1620982" cy="80010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Karetka głowicy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6602370" y="2784764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2040061" y="2795155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250940" y="4644736"/>
            <a:ext cx="6764605" cy="613064"/>
          </a:xfrm>
          <a:prstGeom prst="rect">
            <a:avLst/>
          </a:prstGeom>
          <a:ln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/>
          <p:cNvSpPr/>
          <p:nvPr/>
        </p:nvSpPr>
        <p:spPr>
          <a:xfrm>
            <a:off x="4187536" y="2937162"/>
            <a:ext cx="2473038" cy="2092038"/>
          </a:xfrm>
          <a:custGeom>
            <a:avLst/>
            <a:gdLst>
              <a:gd name="connsiteX0" fmla="*/ 2265219 w 2265219"/>
              <a:gd name="connsiteY0" fmla="*/ 0 h 2317173"/>
              <a:gd name="connsiteX1" fmla="*/ 727364 w 2265219"/>
              <a:gd name="connsiteY1" fmla="*/ 841664 h 2317173"/>
              <a:gd name="connsiteX2" fmla="*/ 0 w 2265219"/>
              <a:gd name="connsiteY2" fmla="*/ 2317173 h 231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5219" h="2317173">
                <a:moveTo>
                  <a:pt x="2265219" y="0"/>
                </a:moveTo>
                <a:cubicBezTo>
                  <a:pt x="1685059" y="227734"/>
                  <a:pt x="1104900" y="455469"/>
                  <a:pt x="727364" y="841664"/>
                </a:cubicBezTo>
                <a:cubicBezTo>
                  <a:pt x="349828" y="1227859"/>
                  <a:pt x="126423" y="2081646"/>
                  <a:pt x="0" y="2317173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247475" y="5029200"/>
            <a:ext cx="6764605" cy="22513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2040061" y="2798620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6602370" y="2770908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2036596" y="2805546"/>
            <a:ext cx="2531922" cy="2220189"/>
            <a:chOff x="2036596" y="2805546"/>
            <a:chExt cx="2531922" cy="2220189"/>
          </a:xfrm>
        </p:grpSpPr>
        <p:sp>
          <p:nvSpPr>
            <p:cNvPr id="15" name="Freeform 14"/>
            <p:cNvSpPr/>
            <p:nvPr/>
          </p:nvSpPr>
          <p:spPr>
            <a:xfrm flipH="1">
              <a:off x="2095480" y="2933697"/>
              <a:ext cx="2473038" cy="2092038"/>
            </a:xfrm>
            <a:custGeom>
              <a:avLst/>
              <a:gdLst>
                <a:gd name="connsiteX0" fmla="*/ 2265219 w 2265219"/>
                <a:gd name="connsiteY0" fmla="*/ 0 h 2317173"/>
                <a:gd name="connsiteX1" fmla="*/ 727364 w 2265219"/>
                <a:gd name="connsiteY1" fmla="*/ 841664 h 2317173"/>
                <a:gd name="connsiteX2" fmla="*/ 0 w 2265219"/>
                <a:gd name="connsiteY2" fmla="*/ 2317173 h 23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5219" h="2317173">
                  <a:moveTo>
                    <a:pt x="2265219" y="0"/>
                  </a:moveTo>
                  <a:cubicBezTo>
                    <a:pt x="1685059" y="227734"/>
                    <a:pt x="1104900" y="455469"/>
                    <a:pt x="727364" y="841664"/>
                  </a:cubicBezTo>
                  <a:cubicBezTo>
                    <a:pt x="349828" y="1227859"/>
                    <a:pt x="126423" y="2081646"/>
                    <a:pt x="0" y="2317173"/>
                  </a:cubicBezTo>
                </a:path>
              </a:pathLst>
            </a:custGeom>
            <a:noFill/>
            <a:ln w="28575">
              <a:solidFill>
                <a:srgbClr val="DB096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036596" y="2805546"/>
              <a:ext cx="166254" cy="166254"/>
            </a:xfrm>
            <a:prstGeom prst="ellipse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Oval 16"/>
          <p:cNvSpPr/>
          <p:nvPr/>
        </p:nvSpPr>
        <p:spPr>
          <a:xfrm>
            <a:off x="6602370" y="2781299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ular Callout 17"/>
          <p:cNvSpPr/>
          <p:nvPr/>
        </p:nvSpPr>
        <p:spPr>
          <a:xfrm flipH="1">
            <a:off x="246703" y="3688773"/>
            <a:ext cx="1950121" cy="820880"/>
          </a:xfrm>
          <a:prstGeom prst="wedgeRectCallout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Grubość </a:t>
            </a:r>
            <a:r>
              <a:rPr lang="en-GB" dirty="0" smtClean="0"/>
              <a:t> </a:t>
            </a:r>
            <a:r>
              <a:rPr lang="pl-PL" dirty="0" smtClean="0"/>
              <a:t>referencyjna mediów</a:t>
            </a:r>
            <a:endParaRPr lang="en-GB" dirty="0"/>
          </a:p>
        </p:txBody>
      </p:sp>
      <p:sp>
        <p:nvSpPr>
          <p:cNvPr id="19" name="Rectangular Callout 18"/>
          <p:cNvSpPr/>
          <p:nvPr/>
        </p:nvSpPr>
        <p:spPr>
          <a:xfrm>
            <a:off x="6768624" y="4099213"/>
            <a:ext cx="1950121" cy="820880"/>
          </a:xfrm>
          <a:prstGeom prst="wedgeRectCallout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Materiał cieńszy </a:t>
            </a:r>
            <a:endParaRPr lang="en-GB" dirty="0"/>
          </a:p>
        </p:txBody>
      </p:sp>
      <p:sp>
        <p:nvSpPr>
          <p:cNvPr id="20" name="Curved Up Arrow 19"/>
          <p:cNvSpPr/>
          <p:nvPr/>
        </p:nvSpPr>
        <p:spPr>
          <a:xfrm flipH="1">
            <a:off x="1636587" y="3051896"/>
            <a:ext cx="498734" cy="353291"/>
          </a:xfrm>
          <a:prstGeom prst="curvedUpArrow">
            <a:avLst>
              <a:gd name="adj1" fmla="val 11730"/>
              <a:gd name="adj2" fmla="val 50000"/>
              <a:gd name="adj3" fmla="val 25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2977788"/>
            <a:ext cx="2613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Automatyczna kalibracja</a:t>
            </a:r>
            <a:endParaRPr lang="en-GB" sz="1400" dirty="0" smtClean="0">
              <a:solidFill>
                <a:srgbClr val="FF0000"/>
              </a:solidFill>
            </a:endParaRPr>
          </a:p>
          <a:p>
            <a:r>
              <a:rPr lang="pl-PL" sz="1400" dirty="0" smtClean="0">
                <a:solidFill>
                  <a:srgbClr val="FF0000"/>
                </a:solidFill>
              </a:rPr>
              <a:t>Wystrzał kropli jest przyspieszony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17347" y="4555546"/>
            <a:ext cx="940378" cy="940378"/>
          </a:xfrm>
          <a:prstGeom prst="ellipse">
            <a:avLst/>
          </a:prstGeom>
          <a:solidFill>
            <a:srgbClr val="00FF00">
              <a:alpha val="15000"/>
            </a:srgbClr>
          </a:solidFill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768" y="110675"/>
            <a:ext cx="1134685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870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-0.60035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04184 -3.33333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6144" y="615547"/>
            <a:ext cx="8697342" cy="92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500" dirty="0" smtClean="0">
                <a:cs typeface="Franchise Bold"/>
              </a:rPr>
              <a:t>Rozwiązanie</a:t>
            </a:r>
            <a:endParaRPr lang="en-GB" sz="45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36144" y="1421177"/>
            <a:ext cx="8696325" cy="351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latin typeface="+mj-lt"/>
                <a:cs typeface="Georgia"/>
              </a:rPr>
              <a:t>media </a:t>
            </a:r>
            <a:r>
              <a:rPr lang="pl-PL" sz="2400" dirty="0" smtClean="0">
                <a:latin typeface="+mj-lt"/>
                <a:cs typeface="Georgia"/>
              </a:rPr>
              <a:t>grubsze od grubości referencyjnej</a:t>
            </a:r>
            <a:endParaRPr lang="en-GB" sz="2400" dirty="0">
              <a:latin typeface="+mj-lt"/>
              <a:cs typeface="Georgia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6394563" y="1984663"/>
            <a:ext cx="1620982" cy="80010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Karetka głowicy</a:t>
            </a:r>
            <a:endParaRPr lang="nl-BE" dirty="0"/>
          </a:p>
        </p:txBody>
      </p:sp>
      <p:sp>
        <p:nvSpPr>
          <p:cNvPr id="7" name="Oval 6"/>
          <p:cNvSpPr/>
          <p:nvPr/>
        </p:nvSpPr>
        <p:spPr>
          <a:xfrm>
            <a:off x="6602370" y="2784764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l 7"/>
          <p:cNvSpPr/>
          <p:nvPr/>
        </p:nvSpPr>
        <p:spPr>
          <a:xfrm>
            <a:off x="2040061" y="2795155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l 8"/>
          <p:cNvSpPr/>
          <p:nvPr/>
        </p:nvSpPr>
        <p:spPr>
          <a:xfrm>
            <a:off x="2040061" y="2798620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l 9"/>
          <p:cNvSpPr/>
          <p:nvPr/>
        </p:nvSpPr>
        <p:spPr>
          <a:xfrm>
            <a:off x="6602370" y="2770908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tangle 10"/>
          <p:cNvSpPr/>
          <p:nvPr/>
        </p:nvSpPr>
        <p:spPr>
          <a:xfrm>
            <a:off x="1244010" y="4111339"/>
            <a:ext cx="6764605" cy="114646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Freeform 11"/>
          <p:cNvSpPr/>
          <p:nvPr/>
        </p:nvSpPr>
        <p:spPr>
          <a:xfrm>
            <a:off x="4633242" y="2964874"/>
            <a:ext cx="2048113" cy="1160318"/>
          </a:xfrm>
          <a:custGeom>
            <a:avLst/>
            <a:gdLst>
              <a:gd name="connsiteX0" fmla="*/ 2265219 w 2265219"/>
              <a:gd name="connsiteY0" fmla="*/ 0 h 2317173"/>
              <a:gd name="connsiteX1" fmla="*/ 727364 w 2265219"/>
              <a:gd name="connsiteY1" fmla="*/ 841664 h 2317173"/>
              <a:gd name="connsiteX2" fmla="*/ 0 w 2265219"/>
              <a:gd name="connsiteY2" fmla="*/ 2317173 h 231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5219" h="2317173">
                <a:moveTo>
                  <a:pt x="2265219" y="0"/>
                </a:moveTo>
                <a:cubicBezTo>
                  <a:pt x="1685059" y="227734"/>
                  <a:pt x="1104900" y="455469"/>
                  <a:pt x="727364" y="841664"/>
                </a:cubicBezTo>
                <a:cubicBezTo>
                  <a:pt x="349828" y="1227859"/>
                  <a:pt x="126423" y="2081646"/>
                  <a:pt x="0" y="23171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3" name="Group 12"/>
          <p:cNvGrpSpPr/>
          <p:nvPr/>
        </p:nvGrpSpPr>
        <p:grpSpPr>
          <a:xfrm>
            <a:off x="2036596" y="2805546"/>
            <a:ext cx="2095499" cy="1316181"/>
            <a:chOff x="2036596" y="2805546"/>
            <a:chExt cx="2095499" cy="1316181"/>
          </a:xfrm>
        </p:grpSpPr>
        <p:sp>
          <p:nvSpPr>
            <p:cNvPr id="14" name="Freeform 13"/>
            <p:cNvSpPr/>
            <p:nvPr/>
          </p:nvSpPr>
          <p:spPr>
            <a:xfrm flipH="1">
              <a:off x="2083982" y="2961409"/>
              <a:ext cx="2048113" cy="1160318"/>
            </a:xfrm>
            <a:custGeom>
              <a:avLst/>
              <a:gdLst>
                <a:gd name="connsiteX0" fmla="*/ 2265219 w 2265219"/>
                <a:gd name="connsiteY0" fmla="*/ 0 h 2317173"/>
                <a:gd name="connsiteX1" fmla="*/ 727364 w 2265219"/>
                <a:gd name="connsiteY1" fmla="*/ 841664 h 2317173"/>
                <a:gd name="connsiteX2" fmla="*/ 0 w 2265219"/>
                <a:gd name="connsiteY2" fmla="*/ 2317173 h 23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5219" h="2317173">
                  <a:moveTo>
                    <a:pt x="2265219" y="0"/>
                  </a:moveTo>
                  <a:cubicBezTo>
                    <a:pt x="1685059" y="227734"/>
                    <a:pt x="1104900" y="455469"/>
                    <a:pt x="727364" y="841664"/>
                  </a:cubicBezTo>
                  <a:cubicBezTo>
                    <a:pt x="349828" y="1227859"/>
                    <a:pt x="126423" y="2081646"/>
                    <a:pt x="0" y="2317173"/>
                  </a:cubicBezTo>
                </a:path>
              </a:pathLst>
            </a:custGeom>
            <a:noFill/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Oval 14"/>
            <p:cNvSpPr/>
            <p:nvPr/>
          </p:nvSpPr>
          <p:spPr>
            <a:xfrm>
              <a:off x="2036596" y="2805546"/>
              <a:ext cx="166254" cy="166254"/>
            </a:xfrm>
            <a:prstGeom prst="ellipse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6" name="Oval 15"/>
          <p:cNvSpPr/>
          <p:nvPr/>
        </p:nvSpPr>
        <p:spPr>
          <a:xfrm>
            <a:off x="6602370" y="2781299"/>
            <a:ext cx="166254" cy="166254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tangle 16"/>
          <p:cNvSpPr/>
          <p:nvPr/>
        </p:nvSpPr>
        <p:spPr>
          <a:xfrm>
            <a:off x="1250940" y="4644736"/>
            <a:ext cx="6764605" cy="613064"/>
          </a:xfrm>
          <a:prstGeom prst="rect">
            <a:avLst/>
          </a:prstGeom>
          <a:ln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tangular Callout 17"/>
          <p:cNvSpPr/>
          <p:nvPr/>
        </p:nvSpPr>
        <p:spPr>
          <a:xfrm flipH="1">
            <a:off x="246703" y="3688773"/>
            <a:ext cx="1950121" cy="820880"/>
          </a:xfrm>
          <a:prstGeom prst="wedgeRectCallout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Grubość referencyjna mediów</a:t>
            </a:r>
            <a:endParaRPr lang="en-GB" dirty="0"/>
          </a:p>
        </p:txBody>
      </p:sp>
      <p:sp>
        <p:nvSpPr>
          <p:cNvPr id="19" name="Rectangular Callout 18"/>
          <p:cNvSpPr/>
          <p:nvPr/>
        </p:nvSpPr>
        <p:spPr>
          <a:xfrm>
            <a:off x="6768624" y="3184814"/>
            <a:ext cx="1950121" cy="820880"/>
          </a:xfrm>
          <a:prstGeom prst="wedgeRectCallout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Materiał grubszy</a:t>
            </a:r>
            <a:endParaRPr lang="en-GB" dirty="0"/>
          </a:p>
        </p:txBody>
      </p:sp>
      <p:sp>
        <p:nvSpPr>
          <p:cNvPr id="20" name="Curved Up Arrow 19"/>
          <p:cNvSpPr/>
          <p:nvPr/>
        </p:nvSpPr>
        <p:spPr>
          <a:xfrm>
            <a:off x="2103262" y="3051896"/>
            <a:ext cx="637557" cy="353291"/>
          </a:xfrm>
          <a:prstGeom prst="curvedUpArrow">
            <a:avLst>
              <a:gd name="adj1" fmla="val 11730"/>
              <a:gd name="adj2" fmla="val 50000"/>
              <a:gd name="adj3" fmla="val 25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175631" y="3640929"/>
            <a:ext cx="940378" cy="940378"/>
          </a:xfrm>
          <a:prstGeom prst="ellipse">
            <a:avLst/>
          </a:prstGeom>
          <a:solidFill>
            <a:srgbClr val="00B0F0">
              <a:alpha val="15000"/>
            </a:srgbClr>
          </a:solidFill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768" y="96817"/>
            <a:ext cx="1134685" cy="17008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9512" y="2977788"/>
            <a:ext cx="242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Automatyczna kalibracja</a:t>
            </a:r>
            <a:endParaRPr lang="en-GB" sz="1400" dirty="0" smtClean="0">
              <a:solidFill>
                <a:srgbClr val="FF0000"/>
              </a:solidFill>
            </a:endParaRPr>
          </a:p>
          <a:p>
            <a:r>
              <a:rPr lang="pl-PL" sz="1400" dirty="0" smtClean="0">
                <a:solidFill>
                  <a:srgbClr val="FF0000"/>
                </a:solidFill>
              </a:rPr>
              <a:t>Wystrzał kropli jest opóźniony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32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-0.60035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L 0.05937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339154" y="1424197"/>
            <a:ext cx="8696325" cy="4926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smtClean="0">
                <a:latin typeface="+mj-lt"/>
              </a:rPr>
              <a:t>Funkcja dostępna na panelu drukarki i</a:t>
            </a:r>
            <a:r>
              <a:rPr lang="en-GB" sz="2400" dirty="0" smtClean="0">
                <a:latin typeface="+mj-lt"/>
              </a:rPr>
              <a:t> </a:t>
            </a:r>
            <a:r>
              <a:rPr lang="pl-PL" sz="2400" dirty="0" smtClean="0">
                <a:latin typeface="+mj-lt"/>
              </a:rPr>
              <a:t>oprogramowaniu</a:t>
            </a:r>
            <a:endParaRPr lang="en-GB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22" y="124806"/>
            <a:ext cx="1134685" cy="17008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38137" y="470113"/>
            <a:ext cx="8697342" cy="92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500" dirty="0" smtClean="0">
                <a:cs typeface="Franchise Bold"/>
              </a:rPr>
              <a:t>100% </a:t>
            </a:r>
            <a:r>
              <a:rPr lang="pl-PL" sz="4500" dirty="0" smtClean="0">
                <a:cs typeface="Franchise Bold"/>
              </a:rPr>
              <a:t>a</a:t>
            </a:r>
            <a:r>
              <a:rPr lang="en-GB" sz="4500" dirty="0" err="1" smtClean="0">
                <a:cs typeface="Franchise Bold"/>
              </a:rPr>
              <a:t>utomat</a:t>
            </a:r>
            <a:r>
              <a:rPr lang="pl-PL" sz="4500" dirty="0" err="1" smtClean="0">
                <a:cs typeface="Franchise Bold"/>
              </a:rPr>
              <a:t>yzacji</a:t>
            </a:r>
            <a:endParaRPr lang="en-GB" sz="45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612825814"/>
              </p:ext>
            </p:extLst>
          </p:nvPr>
        </p:nvGraphicFramePr>
        <p:xfrm>
          <a:off x="611560" y="1777125"/>
          <a:ext cx="7399764" cy="4829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240420" y="3593820"/>
            <a:ext cx="1013732" cy="270329"/>
          </a:xfrm>
          <a:prstGeom prst="roundRect">
            <a:avLst/>
          </a:prstGeom>
          <a:solidFill>
            <a:srgbClr val="FF0000">
              <a:alpha val="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819913" y="4717753"/>
            <a:ext cx="1013732" cy="270329"/>
          </a:xfrm>
          <a:prstGeom prst="roundRect">
            <a:avLst/>
          </a:prstGeom>
          <a:solidFill>
            <a:srgbClr val="FF0000">
              <a:alpha val="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22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10789"/>
            <a:ext cx="493408" cy="108000"/>
          </a:xfrm>
          <a:prstGeom prst="rect">
            <a:avLst/>
          </a:prstGeom>
          <a:solidFill>
            <a:srgbClr val="DB0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4" descr="U:\Presentation 2013\Sign_display.e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39" y="5792789"/>
            <a:ext cx="977362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99178" y="1923146"/>
            <a:ext cx="5534995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„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C</a:t>
            </a:r>
            <a:r>
              <a:rPr lang="pl-PL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zysty</a:t>
            </a: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” montaż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– </a:t>
            </a: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bez rozlewania atramentu</a:t>
            </a:r>
            <a:endParaRPr lang="en-GB" sz="1400" dirty="0" smtClean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Bezpieczeństwo operatora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: </a:t>
            </a: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obsługa bez rękawiczek, </a:t>
            </a:r>
          </a:p>
          <a:p>
            <a:pPr marL="247650" lvl="0">
              <a:lnSpc>
                <a:spcPts val="320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      bez kontaktu ze szczelnie zamkniętym atramentem 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53340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Oszczędność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– </a:t>
            </a: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atrament wykorzystany do ostatniej kropli</a:t>
            </a:r>
            <a:endParaRPr lang="en-GB" sz="1400" dirty="0" smtClean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53340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Łatwa utylizacja pustych worków</a:t>
            </a:r>
            <a:endParaRPr lang="en-GB" sz="1400" dirty="0" smtClean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53340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Ind</a:t>
            </a:r>
            <a:r>
              <a:rPr lang="pl-PL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ywidualnie</a:t>
            </a: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 pakowane w pudełkach</a:t>
            </a:r>
            <a:endParaRPr lang="en-GB" sz="1400" dirty="0" smtClean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Degazowane</a:t>
            </a: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 worki chronią przed pogarszaniem się jakości atramentu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332" y="1074562"/>
            <a:ext cx="3993050" cy="169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683" y="2969536"/>
            <a:ext cx="2554339" cy="2586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46704" y="1368189"/>
            <a:ext cx="5392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Georgia"/>
                <a:cs typeface="Georgia"/>
              </a:rPr>
              <a:t>UMS</a:t>
            </a:r>
            <a:r>
              <a:rPr lang="pl-PL" sz="1400" dirty="0" smtClean="0">
                <a:latin typeface="Georgia"/>
                <a:cs typeface="Georgia"/>
              </a:rPr>
              <a:t>:</a:t>
            </a:r>
            <a:r>
              <a:rPr lang="en-GB" sz="1400" dirty="0" smtClean="0">
                <a:latin typeface="Georgia"/>
                <a:cs typeface="Georgia"/>
              </a:rPr>
              <a:t> </a:t>
            </a:r>
            <a:r>
              <a:rPr lang="pl-PL" sz="1400" dirty="0" smtClean="0">
                <a:latin typeface="Georgia"/>
                <a:cs typeface="Georgia"/>
              </a:rPr>
              <a:t>1-litrowe worki </a:t>
            </a:r>
            <a:r>
              <a:rPr lang="en-GB" sz="1400" dirty="0" smtClean="0">
                <a:latin typeface="Georgia"/>
                <a:cs typeface="Georgia"/>
              </a:rPr>
              <a:t>– </a:t>
            </a:r>
            <a:r>
              <a:rPr lang="pl-PL" sz="1400" dirty="0" smtClean="0">
                <a:latin typeface="Georgia"/>
                <a:cs typeface="Georgia"/>
              </a:rPr>
              <a:t>główne cechy </a:t>
            </a:r>
            <a:endParaRPr lang="en-GB" sz="1400" dirty="0">
              <a:latin typeface="Georgia"/>
              <a:cs typeface="Georgia"/>
            </a:endParaRPr>
          </a:p>
        </p:txBody>
      </p:sp>
      <p:sp>
        <p:nvSpPr>
          <p:cNvPr id="9" name="object 3"/>
          <p:cNvSpPr txBox="1">
            <a:spLocks/>
          </p:cNvSpPr>
          <p:nvPr/>
        </p:nvSpPr>
        <p:spPr>
          <a:xfrm>
            <a:off x="304800" y="298551"/>
            <a:ext cx="8529319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545"/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Wydajne i wytrzymałe atramenty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9893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10789"/>
            <a:ext cx="493408" cy="108000"/>
          </a:xfrm>
          <a:prstGeom prst="rect">
            <a:avLst/>
          </a:prstGeom>
          <a:solidFill>
            <a:srgbClr val="DB0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4" descr="U:\Presentation 2013\Sign_display.e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39" y="5792789"/>
            <a:ext cx="977362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2211" y="2166100"/>
            <a:ext cx="64320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Łatwy montaż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: </a:t>
            </a: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ergonomicznie zaprojektowane adaptery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Stabilny wystrzał kropli i wydajność produkcji jak przy kasetach 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Brak ryzyka zanieczyszczenia atramentu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:</a:t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</a:b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zawsze świeży atrament w każdym worku </a:t>
            </a:r>
            <a:endParaRPr lang="nl-BE" sz="1400" dirty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Przedłużona żywotność głowicy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endParaRPr lang="nl-BE" sz="1400" dirty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Verdana" pitchFamily="34" charset="0"/>
                <a:cs typeface="Verdana" pitchFamily="34" charset="0"/>
              </a:rPr>
              <a:t>Hermetyczny system atramentowy</a:t>
            </a:r>
            <a:endParaRPr lang="nl-BE" sz="1400" dirty="0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9175">
            <a:off x="6780404" y="3097064"/>
            <a:ext cx="1142798" cy="3228531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5639" y="1362877"/>
            <a:ext cx="5392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Georgia"/>
                <a:cs typeface="Georgia"/>
              </a:rPr>
              <a:t>UMS</a:t>
            </a:r>
            <a:r>
              <a:rPr lang="pl-PL" sz="1400" dirty="0" smtClean="0">
                <a:latin typeface="Georgia"/>
                <a:cs typeface="Georgia"/>
              </a:rPr>
              <a:t>:</a:t>
            </a:r>
            <a:r>
              <a:rPr lang="en-GB" sz="1400" dirty="0" smtClean="0">
                <a:latin typeface="Georgia"/>
                <a:cs typeface="Georgia"/>
              </a:rPr>
              <a:t> </a:t>
            </a:r>
            <a:r>
              <a:rPr lang="pl-PL" sz="1400" dirty="0" smtClean="0">
                <a:latin typeface="Georgia"/>
                <a:cs typeface="Georgia"/>
              </a:rPr>
              <a:t>1-litrowe worki</a:t>
            </a:r>
            <a:r>
              <a:rPr lang="en-GB" sz="1400" dirty="0" smtClean="0">
                <a:latin typeface="Georgia"/>
                <a:cs typeface="Georgia"/>
              </a:rPr>
              <a:t> – </a:t>
            </a:r>
            <a:r>
              <a:rPr lang="pl-PL" sz="1400" dirty="0" smtClean="0">
                <a:latin typeface="Georgia"/>
                <a:cs typeface="Georgia"/>
              </a:rPr>
              <a:t>główne cechy</a:t>
            </a:r>
            <a:endParaRPr lang="en-GB" sz="1400" dirty="0">
              <a:latin typeface="Georgia"/>
              <a:cs typeface="Georgi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325" y="2568149"/>
            <a:ext cx="1753183" cy="142075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1562529"/>
            <a:ext cx="1743290" cy="804595"/>
          </a:xfrm>
          <a:prstGeom prst="rect">
            <a:avLst/>
          </a:prstGeom>
        </p:spPr>
      </p:pic>
      <p:sp>
        <p:nvSpPr>
          <p:cNvPr id="10" name="object 3"/>
          <p:cNvSpPr txBox="1">
            <a:spLocks/>
          </p:cNvSpPr>
          <p:nvPr/>
        </p:nvSpPr>
        <p:spPr>
          <a:xfrm>
            <a:off x="304800" y="298551"/>
            <a:ext cx="8529319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545"/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Wydajne i wytrzymałe atramenty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10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155447"/>
            <a:ext cx="8529319" cy="738664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Gamut</a:t>
            </a:r>
            <a:r>
              <a:rPr lang="pl-PL" dirty="0" smtClean="0"/>
              <a:t> kolorystyczny UMS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739924" y="5518666"/>
            <a:ext cx="3664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b="1" spc="-5" dirty="0">
                <a:solidFill>
                  <a:srgbClr val="585858"/>
                </a:solidFill>
                <a:cs typeface="Calibri"/>
              </a:rPr>
              <a:t>Mutoh </a:t>
            </a:r>
            <a:r>
              <a:rPr lang="pl-PL" b="1" spc="-10" dirty="0" smtClean="0">
                <a:solidFill>
                  <a:srgbClr val="585858"/>
                </a:solidFill>
                <a:cs typeface="Calibri"/>
              </a:rPr>
              <a:t>UMS pokrywa 83% Pantone C</a:t>
            </a:r>
            <a:endParaRPr lang="pl-PL" sz="1400" dirty="0">
              <a:cs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77" y="1118790"/>
            <a:ext cx="5621241" cy="41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155447"/>
            <a:ext cx="8529319" cy="738664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Atrament UMS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18" y="1034234"/>
            <a:ext cx="2878133" cy="407116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50" y="1044110"/>
            <a:ext cx="2871150" cy="406128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52400" y="5257800"/>
            <a:ext cx="673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b="1" spc="-5" dirty="0" smtClean="0">
                <a:solidFill>
                  <a:srgbClr val="585858"/>
                </a:solidFill>
                <a:cs typeface="Calibri"/>
              </a:rPr>
              <a:t>Certyfikat </a:t>
            </a:r>
            <a:r>
              <a:rPr lang="pl-PL" b="1" spc="-5" dirty="0" err="1" smtClean="0">
                <a:solidFill>
                  <a:srgbClr val="585858"/>
                </a:solidFill>
                <a:cs typeface="Calibri"/>
              </a:rPr>
              <a:t>Eurofins</a:t>
            </a:r>
            <a:r>
              <a:rPr lang="pl-PL" b="1" spc="-5" dirty="0" smtClean="0">
                <a:solidFill>
                  <a:srgbClr val="585858"/>
                </a:solidFill>
                <a:cs typeface="Calibri"/>
              </a:rPr>
              <a:t> do druku do wnętrz – przedszkola, szpitale, żłobki</a:t>
            </a:r>
            <a:endParaRPr lang="pl-PL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66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471921" y="3140862"/>
            <a:ext cx="1043051" cy="683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7162" y="2625470"/>
            <a:ext cx="8463915" cy="1524000"/>
          </a:xfrm>
          <a:custGeom>
            <a:avLst/>
            <a:gdLst/>
            <a:ahLst/>
            <a:cxnLst/>
            <a:rect l="l" t="t" r="r" b="b"/>
            <a:pathLst>
              <a:path w="8463915" h="1524000">
                <a:moveTo>
                  <a:pt x="0" y="0"/>
                </a:moveTo>
                <a:lnTo>
                  <a:pt x="8209368" y="0"/>
                </a:lnTo>
                <a:lnTo>
                  <a:pt x="8255006" y="4090"/>
                </a:lnTo>
                <a:lnTo>
                  <a:pt x="8297968" y="15883"/>
                </a:lnTo>
                <a:lnTo>
                  <a:pt x="8337535" y="34661"/>
                </a:lnTo>
                <a:lnTo>
                  <a:pt x="8372988" y="59708"/>
                </a:lnTo>
                <a:lnTo>
                  <a:pt x="8403607" y="90306"/>
                </a:lnTo>
                <a:lnTo>
                  <a:pt x="8428674" y="125739"/>
                </a:lnTo>
                <a:lnTo>
                  <a:pt x="8447469" y="165289"/>
                </a:lnTo>
                <a:lnTo>
                  <a:pt x="8459274" y="208239"/>
                </a:lnTo>
                <a:lnTo>
                  <a:pt x="8463368" y="253873"/>
                </a:lnTo>
                <a:lnTo>
                  <a:pt x="8463368" y="1523618"/>
                </a:lnTo>
                <a:lnTo>
                  <a:pt x="0" y="152361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5A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199001" y="3881754"/>
            <a:ext cx="830198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VJ-1624W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X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1698" y="3881754"/>
            <a:ext cx="711582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VJ-1638W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X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7162" y="4241546"/>
            <a:ext cx="8463915" cy="1450340"/>
          </a:xfrm>
          <a:custGeom>
            <a:avLst/>
            <a:gdLst/>
            <a:ahLst/>
            <a:cxnLst/>
            <a:rect l="l" t="t" r="r" b="b"/>
            <a:pathLst>
              <a:path w="8463915" h="1450339">
                <a:moveTo>
                  <a:pt x="0" y="0"/>
                </a:moveTo>
                <a:lnTo>
                  <a:pt x="8221687" y="0"/>
                </a:lnTo>
                <a:lnTo>
                  <a:pt x="8270395" y="4910"/>
                </a:lnTo>
                <a:lnTo>
                  <a:pt x="8315761" y="18992"/>
                </a:lnTo>
                <a:lnTo>
                  <a:pt x="8356814" y="41275"/>
                </a:lnTo>
                <a:lnTo>
                  <a:pt x="8392582" y="70786"/>
                </a:lnTo>
                <a:lnTo>
                  <a:pt x="8422093" y="106554"/>
                </a:lnTo>
                <a:lnTo>
                  <a:pt x="8444376" y="147607"/>
                </a:lnTo>
                <a:lnTo>
                  <a:pt x="8458458" y="192973"/>
                </a:lnTo>
                <a:lnTo>
                  <a:pt x="8463368" y="241680"/>
                </a:lnTo>
                <a:lnTo>
                  <a:pt x="8463368" y="1449895"/>
                </a:lnTo>
                <a:lnTo>
                  <a:pt x="0" y="1449895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E1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5964" y="4254119"/>
            <a:ext cx="405983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2400" u="heavy" spc="-5" dirty="0">
                <a:solidFill>
                  <a:srgbClr val="00E11B"/>
                </a:solidFill>
                <a:latin typeface="Calibri"/>
                <a:cs typeface="Calibri"/>
              </a:rPr>
              <a:t>Druk bezpośredni na tkaninach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3366" y="5483809"/>
            <a:ext cx="687833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1050" spc="-5" dirty="0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1938 </a:t>
            </a:r>
            <a:r>
              <a:rPr sz="1050" spc="-5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lang="pl-PL" sz="1050" spc="-5" dirty="0">
                <a:solidFill>
                  <a:srgbClr val="585858"/>
                </a:solidFill>
                <a:latin typeface="Calibri"/>
                <a:cs typeface="Calibri"/>
              </a:rPr>
              <a:t>X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05600" y="2991450"/>
            <a:ext cx="2359279" cy="2418750"/>
          </a:xfrm>
          <a:custGeom>
            <a:avLst/>
            <a:gdLst/>
            <a:ahLst/>
            <a:cxnLst/>
            <a:rect l="l" t="t" r="r" b="b"/>
            <a:pathLst>
              <a:path w="1440179" h="1440179">
                <a:moveTo>
                  <a:pt x="720089" y="0"/>
                </a:moveTo>
                <a:lnTo>
                  <a:pt x="672736" y="1531"/>
                </a:lnTo>
                <a:lnTo>
                  <a:pt x="626201" y="6062"/>
                </a:lnTo>
                <a:lnTo>
                  <a:pt x="580580" y="13497"/>
                </a:lnTo>
                <a:lnTo>
                  <a:pt x="535968" y="23742"/>
                </a:lnTo>
                <a:lnTo>
                  <a:pt x="492459" y="36702"/>
                </a:lnTo>
                <a:lnTo>
                  <a:pt x="450148" y="52283"/>
                </a:lnTo>
                <a:lnTo>
                  <a:pt x="409130" y="70388"/>
                </a:lnTo>
                <a:lnTo>
                  <a:pt x="369501" y="90924"/>
                </a:lnTo>
                <a:lnTo>
                  <a:pt x="331353" y="113795"/>
                </a:lnTo>
                <a:lnTo>
                  <a:pt x="294784" y="138907"/>
                </a:lnTo>
                <a:lnTo>
                  <a:pt x="259886" y="166165"/>
                </a:lnTo>
                <a:lnTo>
                  <a:pt x="226756" y="195473"/>
                </a:lnTo>
                <a:lnTo>
                  <a:pt x="195487" y="226738"/>
                </a:lnTo>
                <a:lnTo>
                  <a:pt x="166176" y="259864"/>
                </a:lnTo>
                <a:lnTo>
                  <a:pt x="138915" y="294756"/>
                </a:lnTo>
                <a:lnTo>
                  <a:pt x="113801" y="331320"/>
                </a:lnTo>
                <a:lnTo>
                  <a:pt x="90928" y="369461"/>
                </a:lnTo>
                <a:lnTo>
                  <a:pt x="70391" y="409083"/>
                </a:lnTo>
                <a:lnTo>
                  <a:pt x="52284" y="450092"/>
                </a:lnTo>
                <a:lnTo>
                  <a:pt x="36704" y="492394"/>
                </a:lnTo>
                <a:lnTo>
                  <a:pt x="23743" y="535892"/>
                </a:lnTo>
                <a:lnTo>
                  <a:pt x="13497" y="580493"/>
                </a:lnTo>
                <a:lnTo>
                  <a:pt x="6062" y="626102"/>
                </a:lnTo>
                <a:lnTo>
                  <a:pt x="1531" y="672623"/>
                </a:lnTo>
                <a:lnTo>
                  <a:pt x="0" y="719963"/>
                </a:lnTo>
                <a:lnTo>
                  <a:pt x="1531" y="767302"/>
                </a:lnTo>
                <a:lnTo>
                  <a:pt x="6062" y="813825"/>
                </a:lnTo>
                <a:lnTo>
                  <a:pt x="13497" y="859437"/>
                </a:lnTo>
                <a:lnTo>
                  <a:pt x="23743" y="904041"/>
                </a:lnTo>
                <a:lnTo>
                  <a:pt x="36704" y="947544"/>
                </a:lnTo>
                <a:lnTo>
                  <a:pt x="52284" y="989851"/>
                </a:lnTo>
                <a:lnTo>
                  <a:pt x="70391" y="1030866"/>
                </a:lnTo>
                <a:lnTo>
                  <a:pt x="90928" y="1070495"/>
                </a:lnTo>
                <a:lnTo>
                  <a:pt x="113801" y="1108642"/>
                </a:lnTo>
                <a:lnTo>
                  <a:pt x="138915" y="1145213"/>
                </a:lnTo>
                <a:lnTo>
                  <a:pt x="166176" y="1180113"/>
                </a:lnTo>
                <a:lnTo>
                  <a:pt x="195487" y="1213247"/>
                </a:lnTo>
                <a:lnTo>
                  <a:pt x="226756" y="1244519"/>
                </a:lnTo>
                <a:lnTo>
                  <a:pt x="259886" y="1273835"/>
                </a:lnTo>
                <a:lnTo>
                  <a:pt x="294784" y="1301100"/>
                </a:lnTo>
                <a:lnTo>
                  <a:pt x="331353" y="1326219"/>
                </a:lnTo>
                <a:lnTo>
                  <a:pt x="369501" y="1349097"/>
                </a:lnTo>
                <a:lnTo>
                  <a:pt x="409130" y="1369640"/>
                </a:lnTo>
                <a:lnTo>
                  <a:pt x="450148" y="1387751"/>
                </a:lnTo>
                <a:lnTo>
                  <a:pt x="492459" y="1403336"/>
                </a:lnTo>
                <a:lnTo>
                  <a:pt x="535968" y="1416301"/>
                </a:lnTo>
                <a:lnTo>
                  <a:pt x="580580" y="1426550"/>
                </a:lnTo>
                <a:lnTo>
                  <a:pt x="626201" y="1433988"/>
                </a:lnTo>
                <a:lnTo>
                  <a:pt x="672736" y="1438521"/>
                </a:lnTo>
                <a:lnTo>
                  <a:pt x="720089" y="1440052"/>
                </a:lnTo>
                <a:lnTo>
                  <a:pt x="767429" y="1438521"/>
                </a:lnTo>
                <a:lnTo>
                  <a:pt x="813950" y="1433988"/>
                </a:lnTo>
                <a:lnTo>
                  <a:pt x="859559" y="1426550"/>
                </a:lnTo>
                <a:lnTo>
                  <a:pt x="904160" y="1416301"/>
                </a:lnTo>
                <a:lnTo>
                  <a:pt x="947658" y="1403336"/>
                </a:lnTo>
                <a:lnTo>
                  <a:pt x="989960" y="1387751"/>
                </a:lnTo>
                <a:lnTo>
                  <a:pt x="1030969" y="1369640"/>
                </a:lnTo>
                <a:lnTo>
                  <a:pt x="1070591" y="1349097"/>
                </a:lnTo>
                <a:lnTo>
                  <a:pt x="1108732" y="1326219"/>
                </a:lnTo>
                <a:lnTo>
                  <a:pt x="1145296" y="1301100"/>
                </a:lnTo>
                <a:lnTo>
                  <a:pt x="1180188" y="1273835"/>
                </a:lnTo>
                <a:lnTo>
                  <a:pt x="1213314" y="1244519"/>
                </a:lnTo>
                <a:lnTo>
                  <a:pt x="1244579" y="1213247"/>
                </a:lnTo>
                <a:lnTo>
                  <a:pt x="1273887" y="1180113"/>
                </a:lnTo>
                <a:lnTo>
                  <a:pt x="1301145" y="1145213"/>
                </a:lnTo>
                <a:lnTo>
                  <a:pt x="1326257" y="1108642"/>
                </a:lnTo>
                <a:lnTo>
                  <a:pt x="1349128" y="1070495"/>
                </a:lnTo>
                <a:lnTo>
                  <a:pt x="1369664" y="1030866"/>
                </a:lnTo>
                <a:lnTo>
                  <a:pt x="1387769" y="989851"/>
                </a:lnTo>
                <a:lnTo>
                  <a:pt x="1403350" y="947544"/>
                </a:lnTo>
                <a:lnTo>
                  <a:pt x="1416310" y="904041"/>
                </a:lnTo>
                <a:lnTo>
                  <a:pt x="1426555" y="859437"/>
                </a:lnTo>
                <a:lnTo>
                  <a:pt x="1433990" y="813825"/>
                </a:lnTo>
                <a:lnTo>
                  <a:pt x="1438521" y="767302"/>
                </a:lnTo>
                <a:lnTo>
                  <a:pt x="1440052" y="719963"/>
                </a:lnTo>
                <a:lnTo>
                  <a:pt x="1438521" y="672623"/>
                </a:lnTo>
                <a:lnTo>
                  <a:pt x="1433990" y="626102"/>
                </a:lnTo>
                <a:lnTo>
                  <a:pt x="1426555" y="580493"/>
                </a:lnTo>
                <a:lnTo>
                  <a:pt x="1416310" y="535892"/>
                </a:lnTo>
                <a:lnTo>
                  <a:pt x="1403349" y="492394"/>
                </a:lnTo>
                <a:lnTo>
                  <a:pt x="1387769" y="450092"/>
                </a:lnTo>
                <a:lnTo>
                  <a:pt x="1369664" y="409083"/>
                </a:lnTo>
                <a:lnTo>
                  <a:pt x="1349128" y="369461"/>
                </a:lnTo>
                <a:lnTo>
                  <a:pt x="1326257" y="331320"/>
                </a:lnTo>
                <a:lnTo>
                  <a:pt x="1301145" y="294756"/>
                </a:lnTo>
                <a:lnTo>
                  <a:pt x="1273887" y="259864"/>
                </a:lnTo>
                <a:lnTo>
                  <a:pt x="1244579" y="226738"/>
                </a:lnTo>
                <a:lnTo>
                  <a:pt x="1213314" y="195473"/>
                </a:lnTo>
                <a:lnTo>
                  <a:pt x="1180188" y="166165"/>
                </a:lnTo>
                <a:lnTo>
                  <a:pt x="1145296" y="138907"/>
                </a:lnTo>
                <a:lnTo>
                  <a:pt x="1108732" y="113795"/>
                </a:lnTo>
                <a:lnTo>
                  <a:pt x="1070591" y="90924"/>
                </a:lnTo>
                <a:lnTo>
                  <a:pt x="1030969" y="70388"/>
                </a:lnTo>
                <a:lnTo>
                  <a:pt x="989960" y="52283"/>
                </a:lnTo>
                <a:lnTo>
                  <a:pt x="947658" y="36702"/>
                </a:lnTo>
                <a:lnTo>
                  <a:pt x="904160" y="23742"/>
                </a:lnTo>
                <a:lnTo>
                  <a:pt x="859559" y="13497"/>
                </a:lnTo>
                <a:lnTo>
                  <a:pt x="813950" y="6062"/>
                </a:lnTo>
                <a:lnTo>
                  <a:pt x="767429" y="1531"/>
                </a:lnTo>
                <a:lnTo>
                  <a:pt x="720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05600" y="2991450"/>
            <a:ext cx="2359279" cy="2418750"/>
          </a:xfrm>
          <a:custGeom>
            <a:avLst/>
            <a:gdLst/>
            <a:ahLst/>
            <a:cxnLst/>
            <a:rect l="l" t="t" r="r" b="b"/>
            <a:pathLst>
              <a:path w="1440179" h="1440179">
                <a:moveTo>
                  <a:pt x="0" y="719963"/>
                </a:moveTo>
                <a:lnTo>
                  <a:pt x="1531" y="672623"/>
                </a:lnTo>
                <a:lnTo>
                  <a:pt x="6062" y="626102"/>
                </a:lnTo>
                <a:lnTo>
                  <a:pt x="13497" y="580493"/>
                </a:lnTo>
                <a:lnTo>
                  <a:pt x="23743" y="535892"/>
                </a:lnTo>
                <a:lnTo>
                  <a:pt x="36704" y="492394"/>
                </a:lnTo>
                <a:lnTo>
                  <a:pt x="52284" y="450092"/>
                </a:lnTo>
                <a:lnTo>
                  <a:pt x="70391" y="409083"/>
                </a:lnTo>
                <a:lnTo>
                  <a:pt x="90928" y="369461"/>
                </a:lnTo>
                <a:lnTo>
                  <a:pt x="113801" y="331320"/>
                </a:lnTo>
                <a:lnTo>
                  <a:pt x="138915" y="294756"/>
                </a:lnTo>
                <a:lnTo>
                  <a:pt x="166176" y="259864"/>
                </a:lnTo>
                <a:lnTo>
                  <a:pt x="195487" y="226738"/>
                </a:lnTo>
                <a:lnTo>
                  <a:pt x="226756" y="195473"/>
                </a:lnTo>
                <a:lnTo>
                  <a:pt x="259886" y="166165"/>
                </a:lnTo>
                <a:lnTo>
                  <a:pt x="294784" y="138907"/>
                </a:lnTo>
                <a:lnTo>
                  <a:pt x="331353" y="113795"/>
                </a:lnTo>
                <a:lnTo>
                  <a:pt x="369501" y="90924"/>
                </a:lnTo>
                <a:lnTo>
                  <a:pt x="409130" y="70388"/>
                </a:lnTo>
                <a:lnTo>
                  <a:pt x="450148" y="52283"/>
                </a:lnTo>
                <a:lnTo>
                  <a:pt x="492459" y="36702"/>
                </a:lnTo>
                <a:lnTo>
                  <a:pt x="535968" y="23742"/>
                </a:lnTo>
                <a:lnTo>
                  <a:pt x="580580" y="13497"/>
                </a:lnTo>
                <a:lnTo>
                  <a:pt x="626201" y="6062"/>
                </a:lnTo>
                <a:lnTo>
                  <a:pt x="672736" y="1531"/>
                </a:lnTo>
                <a:lnTo>
                  <a:pt x="720089" y="0"/>
                </a:lnTo>
                <a:lnTo>
                  <a:pt x="767429" y="1531"/>
                </a:lnTo>
                <a:lnTo>
                  <a:pt x="813950" y="6062"/>
                </a:lnTo>
                <a:lnTo>
                  <a:pt x="859559" y="13497"/>
                </a:lnTo>
                <a:lnTo>
                  <a:pt x="904160" y="23742"/>
                </a:lnTo>
                <a:lnTo>
                  <a:pt x="947658" y="36702"/>
                </a:lnTo>
                <a:lnTo>
                  <a:pt x="989960" y="52283"/>
                </a:lnTo>
                <a:lnTo>
                  <a:pt x="1030969" y="70388"/>
                </a:lnTo>
                <a:lnTo>
                  <a:pt x="1070591" y="90924"/>
                </a:lnTo>
                <a:lnTo>
                  <a:pt x="1108732" y="113795"/>
                </a:lnTo>
                <a:lnTo>
                  <a:pt x="1145296" y="138907"/>
                </a:lnTo>
                <a:lnTo>
                  <a:pt x="1180188" y="166165"/>
                </a:lnTo>
                <a:lnTo>
                  <a:pt x="1213314" y="195473"/>
                </a:lnTo>
                <a:lnTo>
                  <a:pt x="1244579" y="226738"/>
                </a:lnTo>
                <a:lnTo>
                  <a:pt x="1273887" y="259864"/>
                </a:lnTo>
                <a:lnTo>
                  <a:pt x="1301145" y="294756"/>
                </a:lnTo>
                <a:lnTo>
                  <a:pt x="1326257" y="331320"/>
                </a:lnTo>
                <a:lnTo>
                  <a:pt x="1349128" y="369461"/>
                </a:lnTo>
                <a:lnTo>
                  <a:pt x="1369664" y="409083"/>
                </a:lnTo>
                <a:lnTo>
                  <a:pt x="1387769" y="450092"/>
                </a:lnTo>
                <a:lnTo>
                  <a:pt x="1403349" y="492394"/>
                </a:lnTo>
                <a:lnTo>
                  <a:pt x="1416310" y="535892"/>
                </a:lnTo>
                <a:lnTo>
                  <a:pt x="1426555" y="580493"/>
                </a:lnTo>
                <a:lnTo>
                  <a:pt x="1433990" y="626102"/>
                </a:lnTo>
                <a:lnTo>
                  <a:pt x="1438521" y="672623"/>
                </a:lnTo>
                <a:lnTo>
                  <a:pt x="1440052" y="719963"/>
                </a:lnTo>
                <a:lnTo>
                  <a:pt x="1438521" y="767302"/>
                </a:lnTo>
                <a:lnTo>
                  <a:pt x="1433990" y="813825"/>
                </a:lnTo>
                <a:lnTo>
                  <a:pt x="1426555" y="859437"/>
                </a:lnTo>
                <a:lnTo>
                  <a:pt x="1416310" y="904041"/>
                </a:lnTo>
                <a:lnTo>
                  <a:pt x="1403350" y="947544"/>
                </a:lnTo>
                <a:lnTo>
                  <a:pt x="1387769" y="989851"/>
                </a:lnTo>
                <a:lnTo>
                  <a:pt x="1369664" y="1030866"/>
                </a:lnTo>
                <a:lnTo>
                  <a:pt x="1349128" y="1070495"/>
                </a:lnTo>
                <a:lnTo>
                  <a:pt x="1326257" y="1108642"/>
                </a:lnTo>
                <a:lnTo>
                  <a:pt x="1301145" y="1145213"/>
                </a:lnTo>
                <a:lnTo>
                  <a:pt x="1273887" y="1180113"/>
                </a:lnTo>
                <a:lnTo>
                  <a:pt x="1244579" y="1213247"/>
                </a:lnTo>
                <a:lnTo>
                  <a:pt x="1213314" y="1244519"/>
                </a:lnTo>
                <a:lnTo>
                  <a:pt x="1180188" y="1273835"/>
                </a:lnTo>
                <a:lnTo>
                  <a:pt x="1145296" y="1301100"/>
                </a:lnTo>
                <a:lnTo>
                  <a:pt x="1108732" y="1326219"/>
                </a:lnTo>
                <a:lnTo>
                  <a:pt x="1070591" y="1349097"/>
                </a:lnTo>
                <a:lnTo>
                  <a:pt x="1030969" y="1369640"/>
                </a:lnTo>
                <a:lnTo>
                  <a:pt x="989960" y="1387751"/>
                </a:lnTo>
                <a:lnTo>
                  <a:pt x="947658" y="1403336"/>
                </a:lnTo>
                <a:lnTo>
                  <a:pt x="904160" y="1416301"/>
                </a:lnTo>
                <a:lnTo>
                  <a:pt x="859559" y="1426550"/>
                </a:lnTo>
                <a:lnTo>
                  <a:pt x="813950" y="1433988"/>
                </a:lnTo>
                <a:lnTo>
                  <a:pt x="767429" y="1438521"/>
                </a:lnTo>
                <a:lnTo>
                  <a:pt x="720089" y="1440052"/>
                </a:lnTo>
                <a:lnTo>
                  <a:pt x="672736" y="1438521"/>
                </a:lnTo>
                <a:lnTo>
                  <a:pt x="626201" y="1433988"/>
                </a:lnTo>
                <a:lnTo>
                  <a:pt x="580580" y="1426550"/>
                </a:lnTo>
                <a:lnTo>
                  <a:pt x="535968" y="1416301"/>
                </a:lnTo>
                <a:lnTo>
                  <a:pt x="492459" y="1403336"/>
                </a:lnTo>
                <a:lnTo>
                  <a:pt x="450148" y="1387751"/>
                </a:lnTo>
                <a:lnTo>
                  <a:pt x="409130" y="1369640"/>
                </a:lnTo>
                <a:lnTo>
                  <a:pt x="369501" y="1349097"/>
                </a:lnTo>
                <a:lnTo>
                  <a:pt x="331353" y="1326219"/>
                </a:lnTo>
                <a:lnTo>
                  <a:pt x="294784" y="1301100"/>
                </a:lnTo>
                <a:lnTo>
                  <a:pt x="259886" y="1273835"/>
                </a:lnTo>
                <a:lnTo>
                  <a:pt x="226756" y="1244519"/>
                </a:lnTo>
                <a:lnTo>
                  <a:pt x="195487" y="1213247"/>
                </a:lnTo>
                <a:lnTo>
                  <a:pt x="166176" y="1180113"/>
                </a:lnTo>
                <a:lnTo>
                  <a:pt x="138915" y="1145213"/>
                </a:lnTo>
                <a:lnTo>
                  <a:pt x="113801" y="1108642"/>
                </a:lnTo>
                <a:lnTo>
                  <a:pt x="90928" y="1070495"/>
                </a:lnTo>
                <a:lnTo>
                  <a:pt x="70391" y="1030866"/>
                </a:lnTo>
                <a:lnTo>
                  <a:pt x="52284" y="989851"/>
                </a:lnTo>
                <a:lnTo>
                  <a:pt x="36704" y="947544"/>
                </a:lnTo>
                <a:lnTo>
                  <a:pt x="23743" y="904041"/>
                </a:lnTo>
                <a:lnTo>
                  <a:pt x="13497" y="859437"/>
                </a:lnTo>
                <a:lnTo>
                  <a:pt x="6062" y="813825"/>
                </a:lnTo>
                <a:lnTo>
                  <a:pt x="1531" y="767302"/>
                </a:lnTo>
                <a:lnTo>
                  <a:pt x="0" y="719963"/>
                </a:lnTo>
                <a:close/>
              </a:path>
            </a:pathLst>
          </a:custGeom>
          <a:ln w="38100">
            <a:solidFill>
              <a:srgbClr val="6E48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00206" y="2308275"/>
            <a:ext cx="567691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1050" spc="-5" dirty="0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-1324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X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7162" y="951738"/>
            <a:ext cx="8463915" cy="1600200"/>
          </a:xfrm>
          <a:custGeom>
            <a:avLst/>
            <a:gdLst/>
            <a:ahLst/>
            <a:cxnLst/>
            <a:rect l="l" t="t" r="r" b="b"/>
            <a:pathLst>
              <a:path w="8463915" h="1600200">
                <a:moveTo>
                  <a:pt x="0" y="0"/>
                </a:moveTo>
                <a:lnTo>
                  <a:pt x="8196668" y="0"/>
                </a:lnTo>
                <a:lnTo>
                  <a:pt x="8244581" y="4300"/>
                </a:lnTo>
                <a:lnTo>
                  <a:pt x="8289688" y="16697"/>
                </a:lnTo>
                <a:lnTo>
                  <a:pt x="8331232" y="36434"/>
                </a:lnTo>
                <a:lnTo>
                  <a:pt x="8368458" y="62757"/>
                </a:lnTo>
                <a:lnTo>
                  <a:pt x="8400611" y="94910"/>
                </a:lnTo>
                <a:lnTo>
                  <a:pt x="8426934" y="132136"/>
                </a:lnTo>
                <a:lnTo>
                  <a:pt x="8446671" y="173680"/>
                </a:lnTo>
                <a:lnTo>
                  <a:pt x="8459068" y="218787"/>
                </a:lnTo>
                <a:lnTo>
                  <a:pt x="8463368" y="266700"/>
                </a:lnTo>
                <a:lnTo>
                  <a:pt x="8463368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DB09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030280" y="2308276"/>
            <a:ext cx="572897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1050" spc="-5" dirty="0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-1624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X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57984" y="4218831"/>
            <a:ext cx="711962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VJ-16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26U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H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48661" y="3153536"/>
            <a:ext cx="1531619" cy="702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673343" y="3869944"/>
            <a:ext cx="651255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050" spc="-5" dirty="0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-900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X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5964" y="2298953"/>
            <a:ext cx="3526435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3270">
              <a:lnSpc>
                <a:spcPct val="100000"/>
              </a:lnSpc>
              <a:tabLst>
                <a:tab pos="2516505" algn="l"/>
              </a:tabLst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VJ-2638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X                              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VJ-1638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X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pl-PL" sz="2000" u="heavy" dirty="0" err="1">
                <a:solidFill>
                  <a:srgbClr val="05A6ED"/>
                </a:solidFill>
                <a:latin typeface="Calibri"/>
                <a:cs typeface="Calibri"/>
              </a:rPr>
              <a:t>Termotransfer</a:t>
            </a:r>
            <a:r>
              <a:rPr lang="pl-PL" sz="2000" u="heavy" dirty="0">
                <a:solidFill>
                  <a:srgbClr val="05A6ED"/>
                </a:solidFill>
                <a:latin typeface="Calibri"/>
                <a:cs typeface="Calibri"/>
              </a:rPr>
              <a:t>/Atrament wodny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3624" y="3881754"/>
            <a:ext cx="68897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VJ-2638</a:t>
            </a:r>
            <a:r>
              <a:rPr lang="pl-PL" sz="900" dirty="0">
                <a:solidFill>
                  <a:srgbClr val="585858"/>
                </a:solidFill>
                <a:latin typeface="Calibri"/>
                <a:cs typeface="Calibri"/>
              </a:rPr>
              <a:t> WX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55211" y="3140862"/>
            <a:ext cx="1407287" cy="683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04260" y="1537167"/>
            <a:ext cx="1424939" cy="7200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46255" y="1569953"/>
            <a:ext cx="994498" cy="61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8513" y="3128111"/>
            <a:ext cx="1908556" cy="7094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9879" y="1533035"/>
            <a:ext cx="1469555" cy="6823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141449" y="1558250"/>
            <a:ext cx="1394586" cy="6778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79" y="3582759"/>
            <a:ext cx="1206120" cy="716863"/>
          </a:xfrm>
          <a:prstGeom prst="rect">
            <a:avLst/>
          </a:prstGeom>
        </p:spPr>
      </p:pic>
      <p:sp>
        <p:nvSpPr>
          <p:cNvPr id="37" name="object 25"/>
          <p:cNvSpPr/>
          <p:nvPr/>
        </p:nvSpPr>
        <p:spPr>
          <a:xfrm>
            <a:off x="6119432" y="1563194"/>
            <a:ext cx="1424939" cy="7200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/>
          <p:cNvSpPr txBox="1"/>
          <p:nvPr/>
        </p:nvSpPr>
        <p:spPr>
          <a:xfrm>
            <a:off x="6545338" y="2292906"/>
            <a:ext cx="567691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1050" spc="-5" dirty="0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-1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604X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39" name="object 19"/>
          <p:cNvSpPr/>
          <p:nvPr/>
        </p:nvSpPr>
        <p:spPr>
          <a:xfrm>
            <a:off x="831087" y="4781246"/>
            <a:ext cx="1531619" cy="702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86" y="4403222"/>
            <a:ext cx="1011558" cy="776710"/>
          </a:xfrm>
          <a:prstGeom prst="rect">
            <a:avLst/>
          </a:prstGeom>
        </p:spPr>
      </p:pic>
      <p:sp>
        <p:nvSpPr>
          <p:cNvPr id="41" name="object 21"/>
          <p:cNvSpPr txBox="1"/>
          <p:nvPr/>
        </p:nvSpPr>
        <p:spPr>
          <a:xfrm>
            <a:off x="7588337" y="5182109"/>
            <a:ext cx="651255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VJ 426UF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408186" y="3153536"/>
            <a:ext cx="89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>
                <a:solidFill>
                  <a:srgbClr val="7030A0"/>
                </a:solidFill>
              </a:rPr>
              <a:t>LED UV</a:t>
            </a:r>
          </a:p>
        </p:txBody>
      </p:sp>
      <p:sp>
        <p:nvSpPr>
          <p:cNvPr id="42" name="object 3"/>
          <p:cNvSpPr txBox="1">
            <a:spLocks noGrp="1"/>
          </p:cNvSpPr>
          <p:nvPr>
            <p:ph type="title"/>
          </p:nvPr>
        </p:nvSpPr>
        <p:spPr>
          <a:xfrm>
            <a:off x="231139" y="132282"/>
            <a:ext cx="852931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>
              <a:lnSpc>
                <a:spcPct val="10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Portfolio ploterów MUTOH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375047"/>
            <a:ext cx="8529319" cy="615553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Współpraca z ploterem tnącym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http://www.mutoh.eu/DesktopModules/Bring2mind/DMX/Download.aspx?language=en-US&amp;Command=Core_Download&amp;EntryId=10447&amp;PortalId=0&amp;TabId=128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4" descr="http://www.mutoh.eu/DesktopModules/Bring2mind/DMX/Download.aspx?language=en-US&amp;Command=Core_Download&amp;EntryId=10447&amp;PortalId=0&amp;TabId=128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http://www.mutoh.eu/DesktopModules/Bring2mind/DMX/Download.aspx?language=en-US&amp;Command=Core_Download&amp;EntryId=10447&amp;PortalId=0&amp;TabId=128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object 3"/>
          <p:cNvSpPr txBox="1"/>
          <p:nvPr/>
        </p:nvSpPr>
        <p:spPr>
          <a:xfrm>
            <a:off x="612775" y="1577935"/>
            <a:ext cx="370205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760" indent="-353060">
              <a:spcBef>
                <a:spcPts val="1175"/>
              </a:spcBef>
              <a:buFontTx/>
              <a:buChar char="•"/>
              <a:tabLst>
                <a:tab pos="365760" algn="l"/>
                <a:tab pos="366395" algn="l"/>
              </a:tabLst>
            </a:pPr>
            <a:r>
              <a:rPr lang="pl-PL" sz="1400" b="1" dirty="0" smtClean="0">
                <a:solidFill>
                  <a:srgbClr val="585858"/>
                </a:solidFill>
                <a:cs typeface="Calibri"/>
              </a:rPr>
              <a:t>Automatyczna współpraca </a:t>
            </a:r>
            <a:r>
              <a:rPr lang="pl-PL" sz="1400" b="1" dirty="0">
                <a:solidFill>
                  <a:srgbClr val="585858"/>
                </a:solidFill>
                <a:cs typeface="Calibri"/>
              </a:rPr>
              <a:t>z ploterami tnącymi (np. </a:t>
            </a:r>
            <a:r>
              <a:rPr lang="pl-PL" sz="1400" b="1" dirty="0" smtClean="0">
                <a:solidFill>
                  <a:srgbClr val="585858"/>
                </a:solidFill>
                <a:cs typeface="Calibri"/>
              </a:rPr>
              <a:t>Summa </a:t>
            </a:r>
            <a:r>
              <a:rPr lang="pl-PL" sz="1400" b="1" dirty="0" err="1" smtClean="0">
                <a:solidFill>
                  <a:srgbClr val="585858"/>
                </a:solidFill>
                <a:cs typeface="Calibri"/>
              </a:rPr>
              <a:t>Cut</a:t>
            </a:r>
            <a:r>
              <a:rPr lang="pl-PL" sz="1400" b="1" dirty="0" smtClean="0">
                <a:solidFill>
                  <a:srgbClr val="585858"/>
                </a:solidFill>
                <a:cs typeface="Calibri"/>
              </a:rPr>
              <a:t>)</a:t>
            </a:r>
          </a:p>
          <a:p>
            <a:pPr marL="365760" indent="-353060">
              <a:spcBef>
                <a:spcPts val="1175"/>
              </a:spcBef>
              <a:buFontTx/>
              <a:buChar char="•"/>
              <a:tabLst>
                <a:tab pos="365760" algn="l"/>
                <a:tab pos="366395" algn="l"/>
              </a:tabLst>
            </a:pPr>
            <a:r>
              <a:rPr lang="pl-PL" sz="1400" dirty="0">
                <a:cs typeface="Calibri"/>
              </a:rPr>
              <a:t>Zarabiaj </a:t>
            </a:r>
            <a:r>
              <a:rPr lang="pl-PL" sz="1400" dirty="0" smtClean="0">
                <a:cs typeface="Calibri"/>
              </a:rPr>
              <a:t>podwójnie - </a:t>
            </a:r>
            <a:r>
              <a:rPr lang="pl-PL" sz="1400" dirty="0">
                <a:cs typeface="Calibri"/>
              </a:rPr>
              <a:t>podczas druku na ploterze</a:t>
            </a:r>
            <a:r>
              <a:rPr lang="pl-PL" sz="1400" dirty="0" smtClean="0">
                <a:cs typeface="Calibri"/>
              </a:rPr>
              <a:t>, </a:t>
            </a:r>
            <a:r>
              <a:rPr lang="pl-PL" sz="1400" dirty="0">
                <a:cs typeface="Calibri"/>
              </a:rPr>
              <a:t>w tym samym czasie możesz wycinać prace dla drugiego klienta.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99" y="2882438"/>
            <a:ext cx="5330576" cy="297145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510838"/>
            <a:ext cx="40481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90339" y="2121280"/>
            <a:ext cx="5425061" cy="2908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760" indent="-353060">
              <a:lnSpc>
                <a:spcPct val="100000"/>
              </a:lnSpc>
              <a:buChar char="•"/>
              <a:tabLst>
                <a:tab pos="365760" algn="l"/>
                <a:tab pos="366395" algn="l"/>
              </a:tabLst>
            </a:pPr>
            <a:r>
              <a:rPr lang="pl-PL" sz="1500" b="1" dirty="0">
                <a:latin typeface="Calibri"/>
                <a:cs typeface="Calibri"/>
              </a:rPr>
              <a:t>Druk kolorem białym i lakierem</a:t>
            </a:r>
            <a:endParaRPr sz="1500" b="1" dirty="0">
              <a:latin typeface="Calibri"/>
              <a:cs typeface="Calibri"/>
            </a:endParaRPr>
          </a:p>
          <a:p>
            <a:pPr marL="365760" indent="-353060">
              <a:lnSpc>
                <a:spcPct val="100000"/>
              </a:lnSpc>
              <a:spcBef>
                <a:spcPts val="1175"/>
              </a:spcBef>
              <a:buFont typeface="Calibri"/>
              <a:buChar char="•"/>
              <a:tabLst>
                <a:tab pos="365760" algn="l"/>
                <a:tab pos="366395" algn="l"/>
              </a:tabLst>
            </a:pPr>
            <a:r>
              <a:rPr lang="pl-PL" sz="1500" b="1" spc="-10" dirty="0">
                <a:solidFill>
                  <a:srgbClr val="585858"/>
                </a:solidFill>
                <a:latin typeface="Calibri"/>
                <a:cs typeface="Calibri"/>
              </a:rPr>
              <a:t>Cyrkulacja koloru białego</a:t>
            </a:r>
            <a:endParaRPr sz="1500" b="1" dirty="0">
              <a:latin typeface="Calibri"/>
              <a:cs typeface="Calibri"/>
            </a:endParaRPr>
          </a:p>
          <a:p>
            <a:pPr marL="365760" indent="-353060">
              <a:lnSpc>
                <a:spcPct val="100000"/>
              </a:lnSpc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r>
              <a:rPr lang="pl-PL" sz="1500" b="1" spc="-5" dirty="0">
                <a:solidFill>
                  <a:srgbClr val="585858"/>
                </a:solidFill>
                <a:latin typeface="Calibri"/>
                <a:cs typeface="Calibri"/>
              </a:rPr>
              <a:t>Długowieczne lampy LED UV (14 000 godzin)</a:t>
            </a:r>
          </a:p>
          <a:p>
            <a:pPr marL="365760" indent="-353060">
              <a:lnSpc>
                <a:spcPct val="100000"/>
              </a:lnSpc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r>
              <a:rPr lang="pl-PL" sz="1500" b="1" spc="-5" dirty="0">
                <a:solidFill>
                  <a:srgbClr val="585858"/>
                </a:solidFill>
                <a:latin typeface="Calibri"/>
                <a:cs typeface="Calibri"/>
              </a:rPr>
              <a:t>Niski pobór mocy, niska temperatura pracy</a:t>
            </a:r>
          </a:p>
          <a:p>
            <a:pPr marL="365760" indent="-353060">
              <a:lnSpc>
                <a:spcPct val="100000"/>
              </a:lnSpc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r>
              <a:rPr lang="pl-PL" sz="1500" b="1" spc="-5" dirty="0">
                <a:solidFill>
                  <a:srgbClr val="585858"/>
                </a:solidFill>
                <a:latin typeface="Calibri"/>
                <a:cs typeface="Calibri"/>
              </a:rPr>
              <a:t>Drop Master X – automatyczna kompensacja grubości materiału</a:t>
            </a:r>
            <a:endParaRPr sz="1500" b="1" dirty="0">
              <a:latin typeface="Calibri"/>
              <a:cs typeface="Calibri"/>
            </a:endParaRPr>
          </a:p>
          <a:p>
            <a:pPr marL="365760" indent="-353060">
              <a:lnSpc>
                <a:spcPct val="100000"/>
              </a:lnSpc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r>
              <a:rPr lang="pl-PL" sz="1500" b="1" dirty="0">
                <a:solidFill>
                  <a:srgbClr val="585858"/>
                </a:solidFill>
                <a:latin typeface="Calibri"/>
                <a:cs typeface="Calibri"/>
              </a:rPr>
              <a:t>Ekologiczne atramenty LED UV</a:t>
            </a:r>
          </a:p>
          <a:p>
            <a:pPr marL="365760" indent="-353060">
              <a:lnSpc>
                <a:spcPct val="100000"/>
              </a:lnSpc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r>
              <a:rPr lang="pl-PL" sz="1500" b="1" dirty="0">
                <a:solidFill>
                  <a:srgbClr val="585858"/>
                </a:solidFill>
                <a:latin typeface="Calibri"/>
                <a:cs typeface="Calibri"/>
              </a:rPr>
              <a:t>Stalowy pas posuwu karetki gwarantujący dożywotnią pracę</a:t>
            </a:r>
          </a:p>
          <a:p>
            <a:pPr marL="365760" indent="-353060">
              <a:lnSpc>
                <a:spcPct val="100000"/>
              </a:lnSpc>
              <a:spcBef>
                <a:spcPts val="1175"/>
              </a:spcBef>
              <a:buChar char="•"/>
              <a:tabLst>
                <a:tab pos="365760" algn="l"/>
                <a:tab pos="366395" algn="l"/>
              </a:tabLst>
            </a:pPr>
            <a:endParaRPr sz="14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04666" y="2123439"/>
            <a:ext cx="0" cy="2819400"/>
          </a:xfrm>
          <a:custGeom>
            <a:avLst/>
            <a:gdLst/>
            <a:ahLst/>
            <a:cxnLst/>
            <a:rect l="l" t="t" r="r" b="b"/>
            <a:pathLst>
              <a:path h="2819400">
                <a:moveTo>
                  <a:pt x="0" y="0"/>
                </a:moveTo>
                <a:lnTo>
                  <a:pt x="0" y="281940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31</a:t>
            </a:fld>
            <a:endParaRPr dirty="0"/>
          </a:p>
        </p:txBody>
      </p:sp>
      <p:sp>
        <p:nvSpPr>
          <p:cNvPr id="20" name="object 18"/>
          <p:cNvSpPr txBox="1"/>
          <p:nvPr/>
        </p:nvSpPr>
        <p:spPr>
          <a:xfrm>
            <a:off x="1060496" y="3829829"/>
            <a:ext cx="1079525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VJ-16</a:t>
            </a:r>
            <a:r>
              <a:rPr lang="pl-PL" sz="1050" dirty="0">
                <a:solidFill>
                  <a:srgbClr val="585858"/>
                </a:solidFill>
                <a:latin typeface="Calibri"/>
                <a:cs typeface="Calibri"/>
              </a:rPr>
              <a:t>26U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H</a:t>
            </a:r>
            <a:endParaRPr sz="1050" dirty="0">
              <a:latin typeface="Calibri"/>
              <a:cs typeface="Calibri"/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9" y="2174982"/>
            <a:ext cx="2231770" cy="1326463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9" y="3629385"/>
            <a:ext cx="1871758" cy="1437202"/>
          </a:xfrm>
          <a:prstGeom prst="rect">
            <a:avLst/>
          </a:prstGeom>
        </p:spPr>
      </p:pic>
      <p:sp>
        <p:nvSpPr>
          <p:cNvPr id="23" name="object 3"/>
          <p:cNvSpPr txBox="1">
            <a:spLocks/>
          </p:cNvSpPr>
          <p:nvPr/>
        </p:nvSpPr>
        <p:spPr>
          <a:xfrm>
            <a:off x="304800" y="298551"/>
            <a:ext cx="8529319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545"/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Technologie Mutoh – LED UV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1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32</a:t>
            </a:fld>
            <a:endParaRPr dirty="0"/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04800" y="298551"/>
            <a:ext cx="8529319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545"/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Technologie Mutoh – LED UV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6" y="3311180"/>
            <a:ext cx="2183386" cy="239132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59" y="1171574"/>
            <a:ext cx="3020622" cy="453093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427" y="1171573"/>
            <a:ext cx="2183386" cy="21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2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155447"/>
            <a:ext cx="8529319" cy="73866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1" y="1089395"/>
            <a:ext cx="10058400" cy="335950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509629" y="3525571"/>
            <a:ext cx="2124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DZIĘKUJĘ ZA UWAGĘ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18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58492" y="2307527"/>
            <a:ext cx="6866384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6000" spc="-5" dirty="0" smtClean="0">
                <a:solidFill>
                  <a:srgbClr val="DB0961"/>
                </a:solidFill>
                <a:latin typeface="Georgia"/>
                <a:cs typeface="Georgia"/>
              </a:rPr>
              <a:t>UMS / Eko-</a:t>
            </a:r>
            <a:r>
              <a:rPr lang="pl-PL" sz="6000" spc="-5" dirty="0" err="1" smtClean="0">
                <a:solidFill>
                  <a:srgbClr val="DB0961"/>
                </a:solidFill>
                <a:latin typeface="Georgia"/>
                <a:cs typeface="Georgia"/>
              </a:rPr>
              <a:t>solwent</a:t>
            </a:r>
            <a:endParaRPr sz="6600" dirty="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545435"/>
            <a:ext cx="1440180" cy="554355"/>
          </a:xfrm>
          <a:custGeom>
            <a:avLst/>
            <a:gdLst/>
            <a:ahLst/>
            <a:cxnLst/>
            <a:rect l="l" t="t" r="r" b="b"/>
            <a:pathLst>
              <a:path w="1440180" h="554355">
                <a:moveTo>
                  <a:pt x="0" y="553999"/>
                </a:moveTo>
                <a:lnTo>
                  <a:pt x="1440180" y="553999"/>
                </a:lnTo>
                <a:lnTo>
                  <a:pt x="1440180" y="0"/>
                </a:lnTo>
                <a:lnTo>
                  <a:pt x="0" y="0"/>
                </a:lnTo>
                <a:lnTo>
                  <a:pt x="0" y="553999"/>
                </a:lnTo>
                <a:close/>
              </a:path>
            </a:pathLst>
          </a:custGeom>
          <a:solidFill>
            <a:srgbClr val="DB0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697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25491" y="2280263"/>
            <a:ext cx="2310511" cy="1141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85117" y="4114800"/>
            <a:ext cx="1853683" cy="1042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3605" y="3119454"/>
            <a:ext cx="57543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85858"/>
                </a:solidFill>
                <a:latin typeface="Verdana"/>
                <a:cs typeface="Verdana"/>
              </a:rPr>
              <a:t>VJ-1324</a:t>
            </a:r>
            <a:r>
              <a:rPr lang="pl-PL" sz="900" spc="-5" dirty="0">
                <a:solidFill>
                  <a:srgbClr val="585858"/>
                </a:solidFill>
                <a:latin typeface="Verdana"/>
                <a:cs typeface="Verdana"/>
              </a:rPr>
              <a:t>X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95268" y="3422169"/>
            <a:ext cx="71520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85858"/>
                </a:solidFill>
                <a:latin typeface="Verdana"/>
                <a:cs typeface="Verdana"/>
              </a:rPr>
              <a:t>VJ-1624</a:t>
            </a:r>
            <a:r>
              <a:rPr lang="pl-PL" sz="900" spc="-5" dirty="0">
                <a:solidFill>
                  <a:srgbClr val="585858"/>
                </a:solidFill>
                <a:latin typeface="Verdana"/>
                <a:cs typeface="Verdana"/>
              </a:rPr>
              <a:t>X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77000" y="2280263"/>
            <a:ext cx="2133600" cy="1117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04902" y="3422170"/>
            <a:ext cx="63042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85858"/>
                </a:solidFill>
                <a:latin typeface="Verdana"/>
                <a:cs typeface="Verdana"/>
              </a:rPr>
              <a:t>VJ-1638</a:t>
            </a:r>
            <a:r>
              <a:rPr lang="pl-PL" sz="900" spc="-5" dirty="0">
                <a:solidFill>
                  <a:srgbClr val="585858"/>
                </a:solidFill>
                <a:latin typeface="Verdana"/>
                <a:cs typeface="Verdana"/>
              </a:rPr>
              <a:t>X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56786" y="3422170"/>
            <a:ext cx="70065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85858"/>
                </a:solidFill>
                <a:latin typeface="Verdana"/>
                <a:cs typeface="Verdana"/>
              </a:rPr>
              <a:t>VJ-2638</a:t>
            </a:r>
            <a:r>
              <a:rPr lang="pl-PL" sz="900" spc="-5" dirty="0">
                <a:solidFill>
                  <a:srgbClr val="585858"/>
                </a:solidFill>
                <a:latin typeface="Verdana"/>
                <a:cs typeface="Verdana"/>
              </a:rPr>
              <a:t>X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8600" y="2209800"/>
            <a:ext cx="3201068" cy="11880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21" name="object 7"/>
          <p:cNvSpPr/>
          <p:nvPr/>
        </p:nvSpPr>
        <p:spPr>
          <a:xfrm>
            <a:off x="755047" y="3962400"/>
            <a:ext cx="2104136" cy="1194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28" y="4498578"/>
            <a:ext cx="1963872" cy="658505"/>
          </a:xfrm>
          <a:prstGeom prst="rect">
            <a:avLst/>
          </a:prstGeom>
        </p:spPr>
      </p:pic>
      <p:sp>
        <p:nvSpPr>
          <p:cNvPr id="24" name="object 15"/>
          <p:cNvSpPr txBox="1"/>
          <p:nvPr/>
        </p:nvSpPr>
        <p:spPr>
          <a:xfrm>
            <a:off x="6392826" y="5275789"/>
            <a:ext cx="87141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585858"/>
                </a:solidFill>
                <a:latin typeface="Verdana"/>
                <a:cs typeface="Verdana"/>
              </a:rPr>
              <a:t>VJ-</a:t>
            </a:r>
            <a:r>
              <a:rPr lang="pl-PL" sz="1000" spc="-5" dirty="0">
                <a:solidFill>
                  <a:srgbClr val="585858"/>
                </a:solidFill>
                <a:latin typeface="Verdana"/>
                <a:cs typeface="Verdana"/>
              </a:rPr>
              <a:t>628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2" name="object 15"/>
          <p:cNvSpPr txBox="1"/>
          <p:nvPr/>
        </p:nvSpPr>
        <p:spPr>
          <a:xfrm>
            <a:off x="1286034" y="5197357"/>
            <a:ext cx="87141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585858"/>
                </a:solidFill>
                <a:latin typeface="Verdana"/>
                <a:cs typeface="Verdana"/>
              </a:rPr>
              <a:t>VJ-</a:t>
            </a:r>
            <a:r>
              <a:rPr lang="pl-PL" sz="1000" spc="-5" dirty="0">
                <a:solidFill>
                  <a:srgbClr val="585858"/>
                </a:solidFill>
                <a:latin typeface="Verdana"/>
                <a:cs typeface="Verdana"/>
              </a:rPr>
              <a:t>1604X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3840710" y="5274301"/>
            <a:ext cx="87141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585858"/>
                </a:solidFill>
                <a:latin typeface="Verdana"/>
                <a:cs typeface="Verdana"/>
              </a:rPr>
              <a:t>VJ-</a:t>
            </a:r>
            <a:r>
              <a:rPr lang="pl-PL" sz="1000" spc="-5" dirty="0">
                <a:solidFill>
                  <a:srgbClr val="585858"/>
                </a:solidFill>
                <a:latin typeface="Verdana"/>
                <a:cs typeface="Verdana"/>
              </a:rPr>
              <a:t>1324X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19" name="object 16"/>
          <p:cNvSpPr txBox="1">
            <a:spLocks/>
          </p:cNvSpPr>
          <p:nvPr/>
        </p:nvSpPr>
        <p:spPr>
          <a:xfrm>
            <a:off x="-206177" y="298355"/>
            <a:ext cx="9280654" cy="12311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pl-PL" dirty="0" smtClean="0"/>
              <a:t>Plotery</a:t>
            </a:r>
          </a:p>
          <a:p>
            <a:pPr marL="12700"/>
            <a:r>
              <a:rPr lang="pl-PL" sz="3600" dirty="0" smtClean="0"/>
              <a:t>żywiczne UMS / </a:t>
            </a:r>
            <a:r>
              <a:rPr lang="pl-PL" sz="3600" dirty="0" err="1" smtClean="0"/>
              <a:t>eko</a:t>
            </a:r>
            <a:r>
              <a:rPr lang="pl-PL" sz="3600" dirty="0" smtClean="0"/>
              <a:t>-solwentowe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0055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0200" y="1299118"/>
            <a:ext cx="5889625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6600" spc="-5" dirty="0" err="1">
                <a:solidFill>
                  <a:srgbClr val="00AFEF"/>
                </a:solidFill>
                <a:latin typeface="Georgia"/>
                <a:cs typeface="Georgia"/>
              </a:rPr>
              <a:t>Termotransfer</a:t>
            </a:r>
            <a:r>
              <a:rPr lang="pl-PL" sz="6600" spc="-5" dirty="0">
                <a:solidFill>
                  <a:srgbClr val="00AFEF"/>
                </a:solidFill>
                <a:latin typeface="Georgia"/>
                <a:cs typeface="Georgia"/>
              </a:rPr>
              <a:t>/</a:t>
            </a:r>
            <a:br>
              <a:rPr lang="pl-PL" sz="6600" spc="-5" dirty="0">
                <a:solidFill>
                  <a:srgbClr val="00AFEF"/>
                </a:solidFill>
                <a:latin typeface="Georgia"/>
                <a:cs typeface="Georgia"/>
              </a:rPr>
            </a:br>
            <a:r>
              <a:rPr lang="pl-PL" sz="6600" spc="-5" dirty="0">
                <a:solidFill>
                  <a:srgbClr val="00AFEF"/>
                </a:solidFill>
                <a:latin typeface="Georgia"/>
                <a:cs typeface="Georgia"/>
              </a:rPr>
              <a:t>Atrament wodny</a:t>
            </a:r>
            <a:endParaRPr sz="6600" dirty="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545435"/>
            <a:ext cx="1440180" cy="554355"/>
          </a:xfrm>
          <a:custGeom>
            <a:avLst/>
            <a:gdLst/>
            <a:ahLst/>
            <a:cxnLst/>
            <a:rect l="l" t="t" r="r" b="b"/>
            <a:pathLst>
              <a:path w="1440180" h="554355">
                <a:moveTo>
                  <a:pt x="0" y="553999"/>
                </a:moveTo>
                <a:lnTo>
                  <a:pt x="1440180" y="553999"/>
                </a:lnTo>
                <a:lnTo>
                  <a:pt x="1440180" y="0"/>
                </a:lnTo>
                <a:lnTo>
                  <a:pt x="0" y="0"/>
                </a:lnTo>
                <a:lnTo>
                  <a:pt x="0" y="553999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99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07340" y="155447"/>
            <a:ext cx="8529319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>
              <a:lnSpc>
                <a:spcPts val="631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Plotery </a:t>
            </a:r>
            <a:r>
              <a:rPr lang="pl-PL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termotransferowe</a:t>
            </a:r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/ wodne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54836" y="3235325"/>
            <a:ext cx="187896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 err="1">
                <a:solidFill>
                  <a:srgbClr val="585858"/>
                </a:solidFill>
                <a:latin typeface="Calibri"/>
                <a:cs typeface="Calibri"/>
              </a:rPr>
              <a:t>DrafStation</a:t>
            </a: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 RJ-900X</a:t>
            </a:r>
            <a:r>
              <a:rPr lang="pl-PL" sz="1400" spc="-5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42560" y="3225927"/>
            <a:ext cx="16154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 err="1">
                <a:solidFill>
                  <a:srgbClr val="585858"/>
                </a:solidFill>
                <a:latin typeface="Calibri"/>
                <a:cs typeface="Calibri"/>
              </a:rPr>
              <a:t>ValueJet</a:t>
            </a:r>
            <a:r>
              <a:rPr sz="14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1624W</a:t>
            </a:r>
            <a:r>
              <a:rPr lang="pl-PL" sz="1400" spc="-5" dirty="0">
                <a:solidFill>
                  <a:srgbClr val="585858"/>
                </a:solidFill>
                <a:latin typeface="Calibri"/>
                <a:cs typeface="Calibri"/>
              </a:rPr>
              <a:t>X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24000" y="1903093"/>
            <a:ext cx="2175129" cy="1300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0697" y="4104004"/>
            <a:ext cx="3059303" cy="1406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75557" y="3932554"/>
            <a:ext cx="4382643" cy="1629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94843" y="3704082"/>
            <a:ext cx="13804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400" b="1" dirty="0">
                <a:solidFill>
                  <a:srgbClr val="585858"/>
                </a:solidFill>
                <a:latin typeface="Calibri"/>
                <a:cs typeface="Calibri"/>
              </a:rPr>
              <a:t>Dwugłowicowe: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4843" y="1503171"/>
            <a:ext cx="14833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400" b="1" dirty="0">
                <a:solidFill>
                  <a:srgbClr val="585858"/>
                </a:solidFill>
                <a:latin typeface="Calibri"/>
                <a:cs typeface="Calibri"/>
              </a:rPr>
              <a:t>Jednogłowicowe: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2342" y="5501843"/>
            <a:ext cx="16148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 err="1">
                <a:solidFill>
                  <a:srgbClr val="585858"/>
                </a:solidFill>
                <a:latin typeface="Calibri"/>
                <a:cs typeface="Calibri"/>
              </a:rPr>
              <a:t>ValueJet</a:t>
            </a:r>
            <a:r>
              <a:rPr sz="14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1638W</a:t>
            </a:r>
            <a:r>
              <a:rPr lang="pl-PL" sz="1400" spc="-5" dirty="0">
                <a:solidFill>
                  <a:srgbClr val="585858"/>
                </a:solidFill>
                <a:latin typeface="Calibri"/>
                <a:cs typeface="Calibri"/>
              </a:rPr>
              <a:t>X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24450" y="5503062"/>
            <a:ext cx="217233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 err="1">
                <a:solidFill>
                  <a:srgbClr val="585858"/>
                </a:solidFill>
                <a:latin typeface="Calibri"/>
                <a:cs typeface="Calibri"/>
              </a:rPr>
              <a:t>ValueJet</a:t>
            </a:r>
            <a:r>
              <a:rPr sz="14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2638</a:t>
            </a:r>
            <a:r>
              <a:rPr lang="pl-PL" sz="1400" spc="-5" dirty="0">
                <a:solidFill>
                  <a:srgbClr val="585858"/>
                </a:solidFill>
                <a:latin typeface="Calibri"/>
                <a:cs typeface="Calibri"/>
              </a:rPr>
              <a:t>WX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71746" y="1903092"/>
            <a:ext cx="3048254" cy="1334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69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9334" y="2583593"/>
            <a:ext cx="550608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-5" dirty="0">
                <a:solidFill>
                  <a:srgbClr val="00AF50"/>
                </a:solidFill>
                <a:latin typeface="Georgia"/>
                <a:cs typeface="Georgia"/>
              </a:rPr>
              <a:t>D</a:t>
            </a:r>
            <a:r>
              <a:rPr lang="pl-PL" sz="5400" spc="-5" dirty="0" err="1">
                <a:solidFill>
                  <a:srgbClr val="00AF50"/>
                </a:solidFill>
                <a:latin typeface="Georgia"/>
                <a:cs typeface="Georgia"/>
              </a:rPr>
              <a:t>ruk</a:t>
            </a:r>
            <a:r>
              <a:rPr lang="pl-PL" sz="5400" spc="-5" dirty="0">
                <a:solidFill>
                  <a:srgbClr val="00AF50"/>
                </a:solidFill>
                <a:latin typeface="Georgia"/>
                <a:cs typeface="Georgia"/>
              </a:rPr>
              <a:t> bezpośredni</a:t>
            </a:r>
            <a:endParaRPr sz="5400" dirty="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666987"/>
            <a:ext cx="1440180" cy="664210"/>
          </a:xfrm>
          <a:custGeom>
            <a:avLst/>
            <a:gdLst/>
            <a:ahLst/>
            <a:cxnLst/>
            <a:rect l="l" t="t" r="r" b="b"/>
            <a:pathLst>
              <a:path w="1440180" h="664210">
                <a:moveTo>
                  <a:pt x="0" y="664095"/>
                </a:moveTo>
                <a:lnTo>
                  <a:pt x="1440180" y="664095"/>
                </a:lnTo>
                <a:lnTo>
                  <a:pt x="1440180" y="0"/>
                </a:lnTo>
                <a:lnTo>
                  <a:pt x="0" y="0"/>
                </a:lnTo>
                <a:lnTo>
                  <a:pt x="0" y="664095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9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sldNum" sz="quarter" idx="4294967295"/>
          </p:nvPr>
        </p:nvSpPr>
        <p:spPr>
          <a:xfrm>
            <a:off x="8851265" y="6697225"/>
            <a:ext cx="1974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71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26" name="object 3"/>
          <p:cNvSpPr/>
          <p:nvPr/>
        </p:nvSpPr>
        <p:spPr>
          <a:xfrm>
            <a:off x="2100261" y="2362200"/>
            <a:ext cx="4943475" cy="2490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pl-PL" dirty="0" smtClean="0"/>
              <a:t>  </a:t>
            </a:r>
            <a:endParaRPr dirty="0"/>
          </a:p>
        </p:txBody>
      </p:sp>
      <p:sp>
        <p:nvSpPr>
          <p:cNvPr id="28" name="object 19"/>
          <p:cNvSpPr txBox="1"/>
          <p:nvPr/>
        </p:nvSpPr>
        <p:spPr>
          <a:xfrm>
            <a:off x="4042955" y="4953000"/>
            <a:ext cx="161544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400" spc="-15" dirty="0" smtClean="0">
                <a:solidFill>
                  <a:srgbClr val="585858"/>
                </a:solidFill>
                <a:latin typeface="Calibri"/>
                <a:cs typeface="Calibri"/>
              </a:rPr>
              <a:t>                                     </a:t>
            </a:r>
            <a:r>
              <a:rPr sz="1400" spc="-15" dirty="0" err="1" smtClean="0">
                <a:solidFill>
                  <a:srgbClr val="585858"/>
                </a:solidFill>
                <a:latin typeface="Calibri"/>
                <a:cs typeface="Calibri"/>
              </a:rPr>
              <a:t>ValueJet</a:t>
            </a:r>
            <a:r>
              <a:rPr sz="1400" spc="-15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lang="pl-PL" sz="1400" spc="-5" dirty="0">
                <a:solidFill>
                  <a:srgbClr val="585858"/>
                </a:solidFill>
                <a:latin typeface="Calibri"/>
                <a:cs typeface="Calibri"/>
              </a:rPr>
              <a:t>938TX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3"/>
          <p:cNvSpPr txBox="1">
            <a:spLocks noGrp="1"/>
          </p:cNvSpPr>
          <p:nvPr>
            <p:ph type="title"/>
          </p:nvPr>
        </p:nvSpPr>
        <p:spPr>
          <a:xfrm>
            <a:off x="304800" y="564178"/>
            <a:ext cx="8529319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>
              <a:lnSpc>
                <a:spcPct val="10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Druk bezpośredni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38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9265</TotalTime>
  <Words>749</Words>
  <Application>Microsoft Office PowerPoint</Application>
  <PresentationFormat>Pokaz na ekranie (4:3)</PresentationFormat>
  <Paragraphs>206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0" baseType="lpstr">
      <vt:lpstr>Arial</vt:lpstr>
      <vt:lpstr>Calibri</vt:lpstr>
      <vt:lpstr>Franchise Bold</vt:lpstr>
      <vt:lpstr>Georgia</vt:lpstr>
      <vt:lpstr>Times New Roman</vt:lpstr>
      <vt:lpstr>Verdana</vt:lpstr>
      <vt:lpstr>Office Theme</vt:lpstr>
      <vt:lpstr> </vt:lpstr>
      <vt:lpstr>Portfolio ploterów MUTOH</vt:lpstr>
      <vt:lpstr>Portfolio ploterów MUTOH</vt:lpstr>
      <vt:lpstr>UMS / Eko-solwent</vt:lpstr>
      <vt:lpstr>Prezentacja programu PowerPoint</vt:lpstr>
      <vt:lpstr>Termotransfer/ Atrament wodny</vt:lpstr>
      <vt:lpstr>Plotery termotransferowe / wodne</vt:lpstr>
      <vt:lpstr>Druk bezpośredni</vt:lpstr>
      <vt:lpstr>Druk bezpośredni</vt:lpstr>
      <vt:lpstr>Prezentacja programu PowerPoint</vt:lpstr>
      <vt:lpstr>Plotery LED-UV</vt:lpstr>
      <vt:lpstr>Te c h n o l o g i e  M U T O H</vt:lpstr>
      <vt:lpstr>Mutoh wykorzystuje głowicę EPSON iA5540 (DX6) w wyjątkowy sposób</vt:lpstr>
      <vt:lpstr>Perfekcyjna kalibracja głowic</vt:lpstr>
      <vt:lpstr>Precyzyjna oś - Y</vt:lpstr>
      <vt:lpstr>Rolki dociskowe na całej szerokości plotera</vt:lpstr>
      <vt:lpstr>Stalowy pas posuwu karetki</vt:lpstr>
      <vt:lpstr>Druk falą – Intelligent Interweaving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Gamut kolorystyczny UMS</vt:lpstr>
      <vt:lpstr>Atrament UMS</vt:lpstr>
      <vt:lpstr>Współpraca z ploterem tnącym</vt:lpstr>
      <vt:lpstr>Prezentacja programu PowerPoint</vt:lpstr>
      <vt:lpstr>Prezentacja programu PowerPoint</vt:lpstr>
      <vt:lpstr> </vt:lpstr>
    </vt:vector>
  </TitlesOfParts>
  <Company>Silver Ink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Silver Ink</dc:creator>
  <cp:lastModifiedBy>Paweł Stania</cp:lastModifiedBy>
  <cp:revision>746</cp:revision>
  <cp:lastPrinted>2017-10-25T07:16:14Z</cp:lastPrinted>
  <dcterms:created xsi:type="dcterms:W3CDTF">2012-05-26T11:43:18Z</dcterms:created>
  <dcterms:modified xsi:type="dcterms:W3CDTF">2017-10-30T08:55:41Z</dcterms:modified>
</cp:coreProperties>
</file>