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63" r:id="rId3"/>
    <p:sldId id="283" r:id="rId4"/>
    <p:sldId id="267" r:id="rId5"/>
    <p:sldId id="268" r:id="rId6"/>
    <p:sldId id="269" r:id="rId7"/>
    <p:sldId id="274" r:id="rId8"/>
    <p:sldId id="275" r:id="rId9"/>
    <p:sldId id="282" r:id="rId10"/>
    <p:sldId id="279" r:id="rId11"/>
    <p:sldId id="278" r:id="rId12"/>
    <p:sldId id="280" r:id="rId13"/>
    <p:sldId id="281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5EC"/>
    <a:srgbClr val="00A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14" y="72"/>
      </p:cViewPr>
      <p:guideLst>
        <p:guide orient="horz" pos="2160"/>
        <p:guide pos="5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31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6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547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609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3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8612"/>
            <a:ext cx="9146751" cy="1159499"/>
          </a:xfrm>
          <a:prstGeom prst="rect">
            <a:avLst/>
          </a:prstGeom>
          <a:solidFill>
            <a:srgbClr val="01A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5993" y="248054"/>
            <a:ext cx="7886700" cy="707289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2400" b="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 smtClean="0"/>
              <a:t>TYTUŁ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30025" y="32605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 smtClean="0"/>
              <a:t>Treść</a:t>
            </a:r>
          </a:p>
        </p:txBody>
      </p:sp>
      <p:sp>
        <p:nvSpPr>
          <p:cNvPr id="9" name="Rectangle 6"/>
          <p:cNvSpPr/>
          <p:nvPr userDrawn="1"/>
        </p:nvSpPr>
        <p:spPr>
          <a:xfrm>
            <a:off x="-2751" y="6502400"/>
            <a:ext cx="9146751" cy="355600"/>
          </a:xfrm>
          <a:prstGeom prst="rect">
            <a:avLst/>
          </a:prstGeom>
          <a:solidFill>
            <a:srgbClr val="01A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ole tekstowe 9"/>
          <p:cNvSpPr txBox="1"/>
          <p:nvPr userDrawn="1"/>
        </p:nvSpPr>
        <p:spPr>
          <a:xfrm>
            <a:off x="2072005" y="6557089"/>
            <a:ext cx="4814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Ikonos </a:t>
            </a:r>
            <a:r>
              <a:rPr lang="pl-PL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 Printing Media, </a:t>
            </a:r>
            <a:r>
              <a:rPr lang="pl-PL" sz="1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Goslawicka</a:t>
            </a:r>
            <a:r>
              <a:rPr lang="pl-PL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2D, 45-446 Opole, Poland</a:t>
            </a:r>
          </a:p>
        </p:txBody>
      </p:sp>
      <p:pic>
        <p:nvPicPr>
          <p:cNvPr id="12" name="Obraz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117" y="838484"/>
            <a:ext cx="14287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7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10/26/2017</a:t>
            </a:fld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5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73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7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9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5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4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537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A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konos.pl/sites/default/files/logos/ikonos_lfpm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71" y="2121458"/>
            <a:ext cx="6091708" cy="17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77285" y="4378817"/>
            <a:ext cx="589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Nowości z fabryki IKONOS</a:t>
            </a:r>
            <a:endParaRPr lang="pl-PL" sz="36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773511" y="6439437"/>
            <a:ext cx="1506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Opole, 26.10.2017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7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6"/>
          <p:cNvSpPr txBox="1">
            <a:spLocks noChangeArrowheads="1"/>
          </p:cNvSpPr>
          <p:nvPr/>
        </p:nvSpPr>
        <p:spPr bwMode="auto">
          <a:xfrm>
            <a:off x="748924" y="425435"/>
            <a:ext cx="721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Certyfikaty, atesty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zaokrąglony 10"/>
          <p:cNvSpPr/>
          <p:nvPr/>
        </p:nvSpPr>
        <p:spPr>
          <a:xfrm>
            <a:off x="927279" y="1606553"/>
            <a:ext cx="4623515" cy="9015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966888" y="1892967"/>
            <a:ext cx="440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Certyfikat właściwości antypoślizgowych</a:t>
            </a:r>
          </a:p>
        </p:txBody>
      </p:sp>
      <p:sp>
        <p:nvSpPr>
          <p:cNvPr id="15" name="Prostokąt zaokrąglony 14"/>
          <p:cNvSpPr/>
          <p:nvPr/>
        </p:nvSpPr>
        <p:spPr>
          <a:xfrm>
            <a:off x="4148105" y="2875325"/>
            <a:ext cx="4623515" cy="9015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ole tekstowe 15"/>
          <p:cNvSpPr txBox="1"/>
          <p:nvPr/>
        </p:nvSpPr>
        <p:spPr>
          <a:xfrm>
            <a:off x="4586187" y="3042765"/>
            <a:ext cx="398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Atest higieniczny PZH dla folii do druku </a:t>
            </a:r>
            <a:r>
              <a:rPr lang="pl-P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Profiflex</a:t>
            </a:r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zaokrąglony 16"/>
          <p:cNvSpPr/>
          <p:nvPr/>
        </p:nvSpPr>
        <p:spPr>
          <a:xfrm>
            <a:off x="927279" y="4237393"/>
            <a:ext cx="4623515" cy="9015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1153633" y="4495710"/>
            <a:ext cx="403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Klasa reakcji na ogień B-s1, d0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4148105" y="5438627"/>
            <a:ext cx="4623515" cy="9015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4429680" y="5704721"/>
            <a:ext cx="392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Deklaracja zgodności z REACH</a:t>
            </a:r>
          </a:p>
        </p:txBody>
      </p:sp>
      <p:pic>
        <p:nvPicPr>
          <p:cNvPr id="3074" name="Picture 2" descr="Znalezione obrazy dla zapytania anti slipper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18" y="1303624"/>
            <a:ext cx="1407951" cy="140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nalezione obrazy dla zapytania zakaz używania ogn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5340" r="68153" b="68823"/>
          <a:stretch/>
        </p:blipFill>
        <p:spPr bwMode="auto">
          <a:xfrm>
            <a:off x="5090077" y="3909893"/>
            <a:ext cx="1300767" cy="13226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23" y="2649868"/>
            <a:ext cx="1086259" cy="1086259"/>
          </a:xfrm>
          <a:prstGeom prst="ellipse">
            <a:avLst/>
          </a:prstGeom>
        </p:spPr>
      </p:pic>
      <p:sp>
        <p:nvSpPr>
          <p:cNvPr id="22" name="pole tekstowe 21"/>
          <p:cNvSpPr txBox="1"/>
          <p:nvPr/>
        </p:nvSpPr>
        <p:spPr>
          <a:xfrm>
            <a:off x="3153241" y="3652545"/>
            <a:ext cx="2288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Nr HK/B/0804/01/2017</a:t>
            </a:r>
          </a:p>
          <a:p>
            <a:r>
              <a:rPr lang="pl-P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Ważny do 26.09.22</a:t>
            </a:r>
            <a:endParaRPr 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421" y="5323652"/>
            <a:ext cx="1491422" cy="12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1044029" y="472801"/>
            <a:ext cx="721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tylko biała folia…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6"/>
          <p:cNvSpPr txBox="1">
            <a:spLocks noChangeArrowheads="1"/>
          </p:cNvSpPr>
          <p:nvPr/>
        </p:nvSpPr>
        <p:spPr bwMode="auto">
          <a:xfrm>
            <a:off x="24172" y="1702544"/>
            <a:ext cx="32084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MRT WF200 AIR+</a:t>
            </a:r>
          </a:p>
          <a:p>
            <a:pPr algn="ctr"/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pl-PL" altLang="pl-PL" sz="1200" b="1" dirty="0" err="1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biała, matowa folia PVC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Specjalna antypoślizgowa struktura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wymaga stosowania dodatkowego laminatu</a:t>
            </a:r>
            <a:endParaRPr lang="pl-PL" altLang="pl-PL" sz="1200" b="1" dirty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2348369" y="3414517"/>
            <a:ext cx="289680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MRT D160+ LINO</a:t>
            </a:r>
          </a:p>
          <a:p>
            <a:pPr algn="ctr"/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</a:t>
            </a:r>
            <a:r>
              <a:rPr lang="pl-PL" altLang="pl-PL" sz="1200" b="1" dirty="0" err="1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biała, matowa folia PVC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Powierzchnia o strukturze </a:t>
            </a:r>
            <a:r>
              <a:rPr lang="pl-PL" altLang="pl-PL" sz="1200" b="1" dirty="0" err="1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canvasu</a:t>
            </a:r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Usuwalny klej o dużej lepkości</a:t>
            </a:r>
            <a:endParaRPr lang="pl-PL" altLang="pl-PL" sz="1200" b="1" dirty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-186621" y="5013095"/>
            <a:ext cx="305264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FPT P80+</a:t>
            </a:r>
          </a:p>
          <a:p>
            <a:pPr algn="ctr"/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Dekoracyjne folie z efektem mrożonego szkła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Szeroka gama kolorów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Klej pełny i kanalikowy </a:t>
            </a:r>
          </a:p>
          <a:p>
            <a:pPr algn="ctr"/>
            <a:r>
              <a:rPr lang="pl-PL" altLang="pl-PL" sz="1200" b="1" dirty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pl-PL" altLang="pl-PL" sz="1200" b="1" i="1" dirty="0" err="1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Fast&amp;Easy</a:t>
            </a:r>
            <a:r>
              <a:rPr lang="pl-PL" altLang="pl-PL" sz="1200" b="1" i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</a:t>
            </a: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pl-PL" altLang="pl-PL" sz="1200" b="1" dirty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www.ikonos.pl/sites/default/files/styles/slideshow/public/Slider_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0"/>
          <a:stretch/>
        </p:blipFill>
        <p:spPr bwMode="auto">
          <a:xfrm>
            <a:off x="3350093" y="1744672"/>
            <a:ext cx="1587568" cy="12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6084" r="20140"/>
          <a:stretch/>
        </p:blipFill>
        <p:spPr>
          <a:xfrm>
            <a:off x="362488" y="3414517"/>
            <a:ext cx="2071116" cy="1315328"/>
          </a:xfrm>
          <a:prstGeom prst="rect">
            <a:avLst/>
          </a:prstGeom>
        </p:spPr>
      </p:pic>
      <p:sp>
        <p:nvSpPr>
          <p:cNvPr id="8" name="Prostokąt zaokrąglony 7"/>
          <p:cNvSpPr/>
          <p:nvPr/>
        </p:nvSpPr>
        <p:spPr>
          <a:xfrm>
            <a:off x="141668" y="1519707"/>
            <a:ext cx="5018272" cy="166137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zaokrąglony 11"/>
          <p:cNvSpPr/>
          <p:nvPr/>
        </p:nvSpPr>
        <p:spPr>
          <a:xfrm>
            <a:off x="141667" y="3241494"/>
            <a:ext cx="5018272" cy="166137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zaokrąglony 12"/>
          <p:cNvSpPr/>
          <p:nvPr/>
        </p:nvSpPr>
        <p:spPr>
          <a:xfrm>
            <a:off x="141668" y="4977800"/>
            <a:ext cx="5018272" cy="146392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729" y="5273539"/>
            <a:ext cx="2518087" cy="909659"/>
          </a:xfrm>
          <a:prstGeom prst="rect">
            <a:avLst/>
          </a:prstGeom>
        </p:spPr>
      </p:pic>
      <p:sp>
        <p:nvSpPr>
          <p:cNvPr id="15" name="Prostokąt zaokrąglony 14"/>
          <p:cNvSpPr/>
          <p:nvPr/>
        </p:nvSpPr>
        <p:spPr>
          <a:xfrm>
            <a:off x="5287412" y="1519705"/>
            <a:ext cx="3753557" cy="2485625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4779" y="1666278"/>
            <a:ext cx="1458249" cy="984404"/>
          </a:xfrm>
          <a:prstGeom prst="rect">
            <a:avLst/>
          </a:prstGeom>
        </p:spPr>
      </p:pic>
      <p:sp>
        <p:nvSpPr>
          <p:cNvPr id="17" name="pole tekstowe 6"/>
          <p:cNvSpPr txBox="1">
            <a:spLocks noChangeArrowheads="1"/>
          </p:cNvSpPr>
          <p:nvPr/>
        </p:nvSpPr>
        <p:spPr bwMode="auto">
          <a:xfrm>
            <a:off x="5014230" y="2712453"/>
            <a:ext cx="42631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Folie BRT</a:t>
            </a:r>
          </a:p>
          <a:p>
            <a:pPr algn="ctr"/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Folie do piaskowania w szkle i kamieniu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Usuwalny klej o podwyższonej lepkości początkowej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Cztery grubości folii: 100, 200, 300 i 400 </a:t>
            </a:r>
            <a:r>
              <a:rPr lang="pl-PL" altLang="pl-PL" sz="1200" b="1" dirty="0" err="1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5266" y="1666278"/>
            <a:ext cx="1558528" cy="984404"/>
          </a:xfrm>
          <a:prstGeom prst="rect">
            <a:avLst/>
          </a:prstGeom>
        </p:spPr>
      </p:pic>
      <p:sp>
        <p:nvSpPr>
          <p:cNvPr id="19" name="Prostokąt zaokrąglony 18"/>
          <p:cNvSpPr/>
          <p:nvPr/>
        </p:nvSpPr>
        <p:spPr>
          <a:xfrm>
            <a:off x="5262080" y="4059128"/>
            <a:ext cx="3753557" cy="238259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6"/>
          <p:cNvSpPr txBox="1">
            <a:spLocks noChangeArrowheads="1"/>
          </p:cNvSpPr>
          <p:nvPr/>
        </p:nvSpPr>
        <p:spPr bwMode="auto">
          <a:xfrm>
            <a:off x="5055816" y="5432497"/>
            <a:ext cx="426317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CRB 150 AIR+</a:t>
            </a:r>
          </a:p>
          <a:p>
            <a:pPr algn="ctr"/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Folia polimerowa o strukturze </a:t>
            </a:r>
            <a:r>
              <a:rPr lang="pl-PL" altLang="pl-PL" sz="1200" b="1" dirty="0" err="1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carbonu</a:t>
            </a:r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l-PL" altLang="pl-PL" sz="1200" b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Klej kanalikowy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pl-PL" altLang="pl-PL" sz="1200" b="1" dirty="0" smtClean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7"/>
          <a:srcRect l="7935" t="17399" r="9136" b="17699"/>
          <a:stretch/>
        </p:blipFill>
        <p:spPr>
          <a:xfrm>
            <a:off x="7424947" y="4178106"/>
            <a:ext cx="1443360" cy="1129586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 rotWithShape="1">
          <a:blip r:embed="rId8"/>
          <a:srcRect r="18904"/>
          <a:stretch/>
        </p:blipFill>
        <p:spPr>
          <a:xfrm>
            <a:off x="5454047" y="4191711"/>
            <a:ext cx="1953995" cy="11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1044029" y="472801"/>
            <a:ext cx="721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Nowości 2017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532941" y="4074115"/>
            <a:ext cx="3776134" cy="2503629"/>
            <a:chOff x="454214" y="4074115"/>
            <a:chExt cx="3776134" cy="2503629"/>
          </a:xfrm>
        </p:grpSpPr>
        <p:sp>
          <p:nvSpPr>
            <p:cNvPr id="8" name="Prostokąt zaokrąglony 7"/>
            <p:cNvSpPr/>
            <p:nvPr/>
          </p:nvSpPr>
          <p:spPr>
            <a:xfrm>
              <a:off x="454214" y="4074115"/>
              <a:ext cx="3652148" cy="220492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1A5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721" y="4153541"/>
              <a:ext cx="935978" cy="927351"/>
            </a:xfrm>
            <a:prstGeom prst="rect">
              <a:avLst/>
            </a:prstGeom>
          </p:spPr>
        </p:pic>
        <p:sp>
          <p:nvSpPr>
            <p:cNvPr id="10" name="Symbol zastępczy tekstu 5"/>
            <p:cNvSpPr txBox="1">
              <a:spLocks/>
            </p:cNvSpPr>
            <p:nvPr/>
          </p:nvSpPr>
          <p:spPr>
            <a:xfrm>
              <a:off x="578200" y="4754335"/>
              <a:ext cx="3652148" cy="182340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None/>
                <a:defRPr sz="2000" kern="1200">
                  <a:solidFill>
                    <a:srgbClr val="01A5E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l-PL" sz="1600" b="1" dirty="0" smtClean="0"/>
                <a:t>                                   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Matowa, transparentna folia BOPP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Przezroczysty, permanentny klej akrylowy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Papier podkładowy typu CCK, 121 g/m</a:t>
              </a:r>
              <a:r>
                <a:rPr lang="pl-PL" sz="1200" baseline="30000" dirty="0" smtClean="0">
                  <a:solidFill>
                    <a:schemeClr val="tx1"/>
                  </a:solidFill>
                </a:rPr>
                <a:t>2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endParaRPr lang="pl-PL" sz="12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Symbol zastępczy tekstu 5"/>
            <p:cNvSpPr txBox="1">
              <a:spLocks/>
            </p:cNvSpPr>
            <p:nvPr/>
          </p:nvSpPr>
          <p:spPr>
            <a:xfrm>
              <a:off x="1846847" y="4455634"/>
              <a:ext cx="1532586" cy="3422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None/>
                <a:defRPr sz="2000" kern="1200">
                  <a:solidFill>
                    <a:srgbClr val="01A5E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pl-PL" sz="1600" b="1" dirty="0" smtClean="0"/>
                <a:t>  MPT L20A+</a:t>
              </a:r>
            </a:p>
            <a:p>
              <a:pPr algn="l">
                <a:lnSpc>
                  <a:spcPct val="100000"/>
                </a:lnSpc>
              </a:pPr>
              <a:r>
                <a:rPr lang="pl-PL" sz="1600" b="1" dirty="0" smtClean="0"/>
                <a:t>                           </a:t>
              </a:r>
              <a:endParaRPr lang="pl-PL" sz="1200" baseline="30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a 20"/>
          <p:cNvGrpSpPr/>
          <p:nvPr/>
        </p:nvGrpSpPr>
        <p:grpSpPr>
          <a:xfrm>
            <a:off x="4715551" y="1645703"/>
            <a:ext cx="3968880" cy="2431961"/>
            <a:chOff x="4602368" y="1642154"/>
            <a:chExt cx="3968880" cy="2431961"/>
          </a:xfrm>
        </p:grpSpPr>
        <p:sp>
          <p:nvSpPr>
            <p:cNvPr id="12" name="Prostokąt zaokrąglony 11"/>
            <p:cNvSpPr/>
            <p:nvPr/>
          </p:nvSpPr>
          <p:spPr>
            <a:xfrm>
              <a:off x="4602368" y="1642154"/>
              <a:ext cx="3652148" cy="220492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1A5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Symbol zastępczy tekstu 5"/>
            <p:cNvSpPr txBox="1">
              <a:spLocks/>
            </p:cNvSpPr>
            <p:nvPr/>
          </p:nvSpPr>
          <p:spPr>
            <a:xfrm>
              <a:off x="6289186" y="2018311"/>
              <a:ext cx="1532586" cy="3422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None/>
                <a:defRPr sz="2000" kern="1200">
                  <a:solidFill>
                    <a:srgbClr val="01A5E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pl-PL" sz="1600" b="1" dirty="0" smtClean="0"/>
                <a:t>  Smart Baner</a:t>
              </a:r>
            </a:p>
            <a:p>
              <a:pPr algn="l">
                <a:lnSpc>
                  <a:spcPct val="100000"/>
                </a:lnSpc>
              </a:pPr>
              <a:r>
                <a:rPr lang="pl-PL" sz="1600" b="1" dirty="0" smtClean="0"/>
                <a:t>                           </a:t>
              </a:r>
              <a:endParaRPr lang="pl-PL" sz="1200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6" name="Symbol zastępczy tekstu 5"/>
            <p:cNvSpPr txBox="1">
              <a:spLocks/>
            </p:cNvSpPr>
            <p:nvPr/>
          </p:nvSpPr>
          <p:spPr>
            <a:xfrm>
              <a:off x="4919100" y="2250706"/>
              <a:ext cx="3652148" cy="182340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None/>
                <a:defRPr sz="2000" kern="1200">
                  <a:solidFill>
                    <a:srgbClr val="01A5E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l-PL" sz="1600" b="1" dirty="0" smtClean="0"/>
                <a:t>                                   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Materiał typu non-</a:t>
              </a:r>
              <a:r>
                <a:rPr lang="pl-PL" sz="1200" dirty="0" err="1" smtClean="0">
                  <a:solidFill>
                    <a:schemeClr val="tx1"/>
                  </a:solidFill>
                </a:rPr>
                <a:t>woven</a:t>
              </a:r>
              <a:r>
                <a:rPr lang="pl-PL" sz="1200" dirty="0" smtClean="0">
                  <a:solidFill>
                    <a:schemeClr val="tx1"/>
                  </a:solidFill>
                </a:rPr>
                <a:t> </a:t>
              </a:r>
              <a:r>
                <a:rPr lang="pl-PL" sz="1200" dirty="0" err="1" smtClean="0">
                  <a:solidFill>
                    <a:schemeClr val="tx1"/>
                  </a:solidFill>
                </a:rPr>
                <a:t>fabric</a:t>
              </a:r>
              <a:endParaRPr lang="pl-PL" sz="1200" dirty="0" smtClean="0">
                <a:solidFill>
                  <a:schemeClr val="tx1"/>
                </a:solidFill>
              </a:endParaRP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Dedykowany do druku w technologiach </a:t>
              </a:r>
              <a:r>
                <a:rPr lang="pl-PL" sz="1200" dirty="0" err="1" smtClean="0">
                  <a:solidFill>
                    <a:schemeClr val="tx1"/>
                  </a:solidFill>
                </a:rPr>
                <a:t>solwentowych</a:t>
              </a:r>
              <a:r>
                <a:rPr lang="pl-PL" sz="1200" dirty="0" smtClean="0">
                  <a:solidFill>
                    <a:schemeClr val="tx1"/>
                  </a:solidFill>
                </a:rPr>
                <a:t>, </a:t>
              </a:r>
              <a:r>
                <a:rPr lang="pl-PL" sz="1200" dirty="0" err="1" smtClean="0">
                  <a:solidFill>
                    <a:schemeClr val="tx1"/>
                  </a:solidFill>
                </a:rPr>
                <a:t>latex</a:t>
              </a:r>
              <a:r>
                <a:rPr lang="pl-PL" sz="1200" dirty="0" smtClean="0">
                  <a:solidFill>
                    <a:schemeClr val="tx1"/>
                  </a:solidFill>
                </a:rPr>
                <a:t> i UV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Interesująca struktura powierzchni</a:t>
              </a:r>
            </a:p>
          </p:txBody>
        </p:sp>
        <p:pic>
          <p:nvPicPr>
            <p:cNvPr id="17" name="Obraz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7827" y="1756902"/>
              <a:ext cx="1220589" cy="865102"/>
            </a:xfrm>
            <a:prstGeom prst="rect">
              <a:avLst/>
            </a:prstGeom>
          </p:spPr>
        </p:pic>
      </p:grpSp>
      <p:grpSp>
        <p:nvGrpSpPr>
          <p:cNvPr id="22" name="Grupa 21"/>
          <p:cNvGrpSpPr/>
          <p:nvPr/>
        </p:nvGrpSpPr>
        <p:grpSpPr>
          <a:xfrm>
            <a:off x="4715551" y="4064546"/>
            <a:ext cx="3739255" cy="2224065"/>
            <a:chOff x="4602368" y="4074115"/>
            <a:chExt cx="3739255" cy="2224065"/>
          </a:xfrm>
        </p:grpSpPr>
        <p:sp>
          <p:nvSpPr>
            <p:cNvPr id="13" name="Prostokąt zaokrąglony 12"/>
            <p:cNvSpPr/>
            <p:nvPr/>
          </p:nvSpPr>
          <p:spPr>
            <a:xfrm>
              <a:off x="4602368" y="4074115"/>
              <a:ext cx="3652148" cy="2204928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1A5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8" name="Symbol zastępczy tekstu 5"/>
            <p:cNvSpPr txBox="1">
              <a:spLocks/>
            </p:cNvSpPr>
            <p:nvPr/>
          </p:nvSpPr>
          <p:spPr>
            <a:xfrm>
              <a:off x="6428442" y="4493215"/>
              <a:ext cx="1532586" cy="34228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None/>
                <a:defRPr sz="2000" kern="1200">
                  <a:solidFill>
                    <a:srgbClr val="01A5E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pl-PL" sz="1600" b="1" dirty="0" smtClean="0"/>
                <a:t>  WMT 200+</a:t>
              </a:r>
            </a:p>
            <a:p>
              <a:pPr algn="l">
                <a:lnSpc>
                  <a:spcPct val="100000"/>
                </a:lnSpc>
              </a:pPr>
              <a:r>
                <a:rPr lang="pl-PL" sz="1600" b="1" dirty="0" smtClean="0"/>
                <a:t>                           </a:t>
              </a:r>
              <a:endParaRPr lang="pl-PL" sz="1200" baseline="30000" dirty="0">
                <a:solidFill>
                  <a:schemeClr val="tx1"/>
                </a:solidFill>
              </a:endParaRPr>
            </a:p>
          </p:txBody>
        </p:sp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7841" y="4201288"/>
              <a:ext cx="1441345" cy="879604"/>
            </a:xfrm>
            <a:prstGeom prst="rect">
              <a:avLst/>
            </a:prstGeom>
          </p:spPr>
        </p:pic>
        <p:sp>
          <p:nvSpPr>
            <p:cNvPr id="20" name="Symbol zastępczy tekstu 5"/>
            <p:cNvSpPr txBox="1">
              <a:spLocks/>
            </p:cNvSpPr>
            <p:nvPr/>
          </p:nvSpPr>
          <p:spPr>
            <a:xfrm>
              <a:off x="4847841" y="4701804"/>
              <a:ext cx="3493782" cy="15963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tx1"/>
                </a:buClr>
                <a:buFont typeface="Wingdings" pitchFamily="2" charset="2"/>
                <a:buNone/>
                <a:defRPr sz="2000" kern="1200">
                  <a:solidFill>
                    <a:srgbClr val="01A5E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tx1"/>
                </a:buClr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l-PL" sz="1600" b="1" dirty="0" smtClean="0"/>
                <a:t>                                   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Impregnowana tapeta typu non-</a:t>
              </a:r>
              <a:r>
                <a:rPr lang="pl-PL" sz="1200" dirty="0" err="1" smtClean="0">
                  <a:solidFill>
                    <a:schemeClr val="tx1"/>
                  </a:solidFill>
                </a:rPr>
                <a:t>woven</a:t>
              </a:r>
              <a:endParaRPr lang="pl-PL" sz="1200" dirty="0" smtClean="0">
                <a:solidFill>
                  <a:schemeClr val="tx1"/>
                </a:solidFill>
              </a:endParaRP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Jednostronnie powlekana</a:t>
              </a:r>
            </a:p>
            <a:p>
              <a:pPr marL="171450" indent="-171450" algn="l">
                <a:lnSpc>
                  <a:spcPct val="100000"/>
                </a:lnSpc>
                <a:buFont typeface="Wingdings" pitchFamily="2" charset="2"/>
                <a:buChar char="§"/>
              </a:pPr>
              <a:r>
                <a:rPr lang="pl-PL" sz="1200" dirty="0" smtClean="0">
                  <a:solidFill>
                    <a:schemeClr val="tx1"/>
                  </a:solidFill>
                </a:rPr>
                <a:t>Idealna do średnio- i krótkookresowych aplikacji wewnętrznych </a:t>
              </a:r>
            </a:p>
          </p:txBody>
        </p:sp>
      </p:grpSp>
      <p:sp>
        <p:nvSpPr>
          <p:cNvPr id="5" name="Prostokąt zaokrąglony 4"/>
          <p:cNvSpPr/>
          <p:nvPr/>
        </p:nvSpPr>
        <p:spPr>
          <a:xfrm>
            <a:off x="532941" y="1645703"/>
            <a:ext cx="3652148" cy="22049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1A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611668" y="1711153"/>
            <a:ext cx="3652148" cy="22049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1600" b="1" dirty="0"/>
              <a:t> </a:t>
            </a:r>
            <a:r>
              <a:rPr lang="pl-PL" sz="1600" b="1" dirty="0" smtClean="0"/>
              <a:t>                           GRG FX100+                 </a:t>
            </a:r>
          </a:p>
          <a:p>
            <a:pPr>
              <a:lnSpc>
                <a:spcPct val="100000"/>
              </a:lnSpc>
            </a:pPr>
            <a:r>
              <a:rPr lang="pl-PL" sz="1600" b="1" dirty="0"/>
              <a:t> </a:t>
            </a:r>
            <a:r>
              <a:rPr lang="pl-PL" sz="1600" b="1" dirty="0" smtClean="0"/>
              <a:t>                           MRG FX100+</a:t>
            </a:r>
          </a:p>
          <a:p>
            <a:pPr marL="171450" indent="-1714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</a:rPr>
              <a:t>Monomerowa, biała, </a:t>
            </a:r>
            <a:r>
              <a:rPr lang="pl-PL" sz="1200" b="1" u="sng" dirty="0" smtClean="0">
                <a:solidFill>
                  <a:schemeClr val="tx1"/>
                </a:solidFill>
              </a:rPr>
              <a:t>błyszcząca/matowa</a:t>
            </a:r>
            <a:r>
              <a:rPr lang="pl-PL" sz="1200" dirty="0" smtClean="0">
                <a:solidFill>
                  <a:schemeClr val="tx1"/>
                </a:solidFill>
              </a:rPr>
              <a:t> folia do druku</a:t>
            </a:r>
          </a:p>
          <a:p>
            <a:pPr marL="171450" indent="-1714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</a:rPr>
              <a:t>Szary, usuwalny klej</a:t>
            </a:r>
          </a:p>
          <a:p>
            <a:pPr marL="171450" indent="-1714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200" dirty="0" smtClean="0">
                <a:solidFill>
                  <a:schemeClr val="tx1"/>
                </a:solidFill>
              </a:rPr>
              <a:t>Papier podkładowy typu CCK, 136 g/m</a:t>
            </a:r>
            <a:r>
              <a:rPr lang="pl-PL" sz="1200" baseline="30000" dirty="0" smtClean="0">
                <a:solidFill>
                  <a:schemeClr val="tx1"/>
                </a:solidFill>
              </a:rPr>
              <a:t>2</a:t>
            </a:r>
            <a:endParaRPr lang="pl-PL" sz="1200" baseline="30000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14846" t="25236" r="14844" b="23427"/>
          <a:stretch/>
        </p:blipFill>
        <p:spPr>
          <a:xfrm>
            <a:off x="763488" y="1711153"/>
            <a:ext cx="167425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2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968131" y="459922"/>
            <a:ext cx="721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Premiera</a:t>
            </a:r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New product in the Ikonos AQUA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39" y="3330357"/>
            <a:ext cx="3065930" cy="16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146" y="477256"/>
            <a:ext cx="2043854" cy="164775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939644" y="1991422"/>
            <a:ext cx="526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Media dedykowane do druku atramentami wodnymi i pigmentowymi</a:t>
            </a:r>
            <a:endParaRPr lang="pl-PL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5287272" y="4496748"/>
            <a:ext cx="2707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PPM </a:t>
            </a:r>
            <a:r>
              <a:rPr lang="pl-PL" b="1" dirty="0">
                <a:solidFill>
                  <a:srgbClr val="222222"/>
                </a:solidFill>
                <a:latin typeface="Arial" panose="020B0604020202020204" pitchFamily="34" charset="0"/>
              </a:rPr>
              <a:t>W 220 SM AQUA</a:t>
            </a:r>
            <a:endParaRPr lang="pl-PL" b="1" dirty="0"/>
          </a:p>
        </p:txBody>
      </p:sp>
      <p:sp>
        <p:nvSpPr>
          <p:cNvPr id="9" name="Prostokąt 8"/>
          <p:cNvSpPr/>
          <p:nvPr/>
        </p:nvSpPr>
        <p:spPr>
          <a:xfrm>
            <a:off x="5287272" y="3614678"/>
            <a:ext cx="2707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MPT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FX-W-100+ AQUA</a:t>
            </a:r>
            <a:endParaRPr lang="pl-PL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Łącznik prosty ze strzałką 9"/>
          <p:cNvCxnSpPr/>
          <p:nvPr/>
        </p:nvCxnSpPr>
        <p:spPr>
          <a:xfrm flipH="1">
            <a:off x="4056844" y="3833387"/>
            <a:ext cx="10818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4056844" y="4681414"/>
            <a:ext cx="10818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2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35619" y="2459865"/>
            <a:ext cx="6272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i="1" dirty="0" smtClean="0">
                <a:solidFill>
                  <a:srgbClr val="01A5E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  <a:endParaRPr lang="pl-PL" sz="5400" i="1" dirty="0">
              <a:solidFill>
                <a:srgbClr val="01A5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2"/>
          <p:cNvSpPr txBox="1">
            <a:spLocks noChangeArrowheads="1"/>
          </p:cNvSpPr>
          <p:nvPr/>
        </p:nvSpPr>
        <p:spPr bwMode="auto">
          <a:xfrm>
            <a:off x="1112772" y="401396"/>
            <a:ext cx="7401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Kilka słów o historii…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587687"/>
            <a:ext cx="8718997" cy="43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2"/>
          <p:cNvSpPr txBox="1">
            <a:spLocks noChangeArrowheads="1"/>
          </p:cNvSpPr>
          <p:nvPr/>
        </p:nvSpPr>
        <p:spPr bwMode="auto">
          <a:xfrm>
            <a:off x="1112772" y="401396"/>
            <a:ext cx="74013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Kilka słów o historii…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2"/>
          <a:stretch/>
        </p:blipFill>
        <p:spPr>
          <a:xfrm>
            <a:off x="362895" y="2021983"/>
            <a:ext cx="8381859" cy="36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/>
          <p:cNvSpPr txBox="1">
            <a:spLocks noChangeArrowheads="1"/>
          </p:cNvSpPr>
          <p:nvPr/>
        </p:nvSpPr>
        <p:spPr bwMode="auto">
          <a:xfrm>
            <a:off x="1077304" y="298365"/>
            <a:ext cx="74013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Nowoczesna linia </a:t>
            </a:r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powlekająco-laminująca </a:t>
            </a:r>
          </a:p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 MULTI-1700FA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157643" y="3454947"/>
            <a:ext cx="8828714" cy="2491266"/>
            <a:chOff x="189450" y="2055114"/>
            <a:chExt cx="8828714" cy="2491266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>
              <a:off x="189450" y="2544648"/>
              <a:ext cx="8828714" cy="11644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" name="Łącznik prosty ze strzałką 2"/>
            <p:cNvCxnSpPr/>
            <p:nvPr/>
          </p:nvCxnSpPr>
          <p:spPr>
            <a:xfrm flipV="1">
              <a:off x="6194738" y="3812146"/>
              <a:ext cx="0" cy="3477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/>
            <p:cNvCxnSpPr/>
            <p:nvPr/>
          </p:nvCxnSpPr>
          <p:spPr>
            <a:xfrm flipV="1">
              <a:off x="7544873" y="3812146"/>
              <a:ext cx="0" cy="3477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7"/>
            <p:cNvCxnSpPr/>
            <p:nvPr/>
          </p:nvCxnSpPr>
          <p:spPr>
            <a:xfrm flipV="1">
              <a:off x="860738" y="3812146"/>
              <a:ext cx="0" cy="3477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Łącznik prosty ze strzałką 8"/>
            <p:cNvCxnSpPr/>
            <p:nvPr/>
          </p:nvCxnSpPr>
          <p:spPr>
            <a:xfrm flipV="1">
              <a:off x="1478924" y="3812146"/>
              <a:ext cx="0" cy="3477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ze strzałką 9"/>
            <p:cNvCxnSpPr/>
            <p:nvPr/>
          </p:nvCxnSpPr>
          <p:spPr>
            <a:xfrm flipV="1">
              <a:off x="2522113" y="3829318"/>
              <a:ext cx="0" cy="3477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ze strzałką 10"/>
            <p:cNvCxnSpPr/>
            <p:nvPr/>
          </p:nvCxnSpPr>
          <p:spPr>
            <a:xfrm rot="10800000" flipV="1">
              <a:off x="8362178" y="2404051"/>
              <a:ext cx="0" cy="3477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>
              <a:off x="1738648" y="2125014"/>
              <a:ext cx="0" cy="4529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Łącznik prosty 14"/>
            <p:cNvCxnSpPr/>
            <p:nvPr/>
          </p:nvCxnSpPr>
          <p:spPr>
            <a:xfrm>
              <a:off x="7918361" y="2125014"/>
              <a:ext cx="0" cy="4529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/>
            <p:cNvCxnSpPr/>
            <p:nvPr/>
          </p:nvCxnSpPr>
          <p:spPr>
            <a:xfrm>
              <a:off x="5303949" y="2351465"/>
              <a:ext cx="261441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ze strzałką 17"/>
            <p:cNvCxnSpPr/>
            <p:nvPr/>
          </p:nvCxnSpPr>
          <p:spPr>
            <a:xfrm rot="10800000">
              <a:off x="1738648" y="2365952"/>
              <a:ext cx="261441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ole tekstowe 19"/>
            <p:cNvSpPr txBox="1"/>
            <p:nvPr/>
          </p:nvSpPr>
          <p:spPr>
            <a:xfrm>
              <a:off x="7259986" y="4168599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5909851" y="4168599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8067546" y="2055114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pole tekstowe 22"/>
            <p:cNvSpPr txBox="1"/>
            <p:nvPr/>
          </p:nvSpPr>
          <p:spPr>
            <a:xfrm>
              <a:off x="4537265" y="2150165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ole tekstowe 23"/>
            <p:cNvSpPr txBox="1"/>
            <p:nvPr/>
          </p:nvSpPr>
          <p:spPr>
            <a:xfrm>
              <a:off x="575851" y="4168599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pole tekstowe 24"/>
            <p:cNvSpPr txBox="1"/>
            <p:nvPr/>
          </p:nvSpPr>
          <p:spPr>
            <a:xfrm>
              <a:off x="1194037" y="4177048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2237226" y="4177048"/>
              <a:ext cx="569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pole tekstowe 26"/>
          <p:cNvSpPr txBox="1"/>
          <p:nvPr/>
        </p:nvSpPr>
        <p:spPr>
          <a:xfrm>
            <a:off x="490063" y="5862227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moduł rozwijający nr 1</a:t>
            </a:r>
          </a:p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powlekarka typu </a:t>
            </a:r>
            <a:r>
              <a:rPr lang="pl-PL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kiss</a:t>
            </a:r>
            <a:r>
              <a:rPr lang="pl-P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coater</a:t>
            </a:r>
            <a:endParaRPr lang="pl-PL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5158459" y="6063688"/>
            <a:ext cx="366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moduł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rozwijający nr 2</a:t>
            </a:r>
          </a:p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moduł laminujący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36513" y="1549854"/>
            <a:ext cx="9070975" cy="1863047"/>
            <a:chOff x="0" y="1549854"/>
            <a:chExt cx="9070975" cy="1863047"/>
          </a:xfrm>
        </p:grpSpPr>
        <p:pic>
          <p:nvPicPr>
            <p:cNvPr id="29" name="Picture 26" descr="http://www.ikonos.pl/sites/default/files/photo_ikonos_factory_00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74"/>
            <a:stretch/>
          </p:blipFill>
          <p:spPr bwMode="auto">
            <a:xfrm>
              <a:off x="0" y="1549854"/>
              <a:ext cx="3024187" cy="186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8" descr="http://www.ikonos.businesscompanies.pl/img/IKONOS0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74"/>
            <a:stretch/>
          </p:blipFill>
          <p:spPr bwMode="auto">
            <a:xfrm>
              <a:off x="3022600" y="1549854"/>
              <a:ext cx="3025775" cy="186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http://www.ikonos.pl/sites/default/files/photo_ikonos_factory_00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32"/>
            <a:stretch/>
          </p:blipFill>
          <p:spPr bwMode="auto">
            <a:xfrm>
              <a:off x="6045200" y="1549854"/>
              <a:ext cx="3025775" cy="186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pole tekstowe 32"/>
          <p:cNvSpPr txBox="1"/>
          <p:nvPr/>
        </p:nvSpPr>
        <p:spPr>
          <a:xfrm>
            <a:off x="3014428" y="606368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powlekarka typu </a:t>
            </a:r>
            <a:r>
              <a:rPr lang="pl-PL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coma</a:t>
            </a:r>
            <a:endParaRPr lang="pl-PL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– tunel suszący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7310963" y="6041397"/>
            <a:ext cx="366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– moduł zwijający</a:t>
            </a: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5235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42092" y="1682715"/>
            <a:ext cx="1985936" cy="830997"/>
          </a:xfrm>
          <a:prstGeom prst="rect">
            <a:avLst/>
          </a:prstGeom>
          <a:solidFill>
            <a:srgbClr val="01A5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" name="pole tekstowe 13"/>
          <p:cNvSpPr txBox="1">
            <a:spLocks noChangeArrowheads="1"/>
          </p:cNvSpPr>
          <p:nvPr/>
        </p:nvSpPr>
        <p:spPr bwMode="auto">
          <a:xfrm>
            <a:off x="1052953" y="406733"/>
            <a:ext cx="75728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Nowoczesna linia powlekająco-laminująca</a:t>
            </a:r>
          </a:p>
        </p:txBody>
      </p:sp>
      <p:sp>
        <p:nvSpPr>
          <p:cNvPr id="9" name="pole tekstowe 5"/>
          <p:cNvSpPr txBox="1">
            <a:spLocks noChangeArrowheads="1"/>
          </p:cNvSpPr>
          <p:nvPr/>
        </p:nvSpPr>
        <p:spPr bwMode="auto">
          <a:xfrm>
            <a:off x="427568" y="1724451"/>
            <a:ext cx="24114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Materiały powlekane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558402" y="1682715"/>
            <a:ext cx="1985936" cy="830997"/>
          </a:xfrm>
          <a:prstGeom prst="rect">
            <a:avLst/>
          </a:prstGeom>
          <a:solidFill>
            <a:srgbClr val="00A6E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" name="pole tekstowe 6"/>
          <p:cNvSpPr txBox="1">
            <a:spLocks noChangeArrowheads="1"/>
          </p:cNvSpPr>
          <p:nvPr/>
        </p:nvSpPr>
        <p:spPr bwMode="auto">
          <a:xfrm>
            <a:off x="3672418" y="1737151"/>
            <a:ext cx="1831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Materiały laminowane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6434821" y="1682715"/>
            <a:ext cx="1985936" cy="830997"/>
          </a:xfrm>
          <a:prstGeom prst="rect">
            <a:avLst/>
          </a:prstGeom>
          <a:solidFill>
            <a:srgbClr val="01A5E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" name="pole tekstowe 7"/>
          <p:cNvSpPr txBox="1">
            <a:spLocks noChangeArrowheads="1"/>
          </p:cNvSpPr>
          <p:nvPr/>
        </p:nvSpPr>
        <p:spPr bwMode="auto">
          <a:xfrm>
            <a:off x="6309151" y="1720706"/>
            <a:ext cx="2290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Materiały samoprzylepne</a:t>
            </a:r>
          </a:p>
        </p:txBody>
      </p:sp>
      <p:sp>
        <p:nvSpPr>
          <p:cNvPr id="14" name="Strzałka w dół 13"/>
          <p:cNvSpPr/>
          <p:nvPr/>
        </p:nvSpPr>
        <p:spPr>
          <a:xfrm>
            <a:off x="1345883" y="2672064"/>
            <a:ext cx="576064" cy="720080"/>
          </a:xfrm>
          <a:prstGeom prst="downArrow">
            <a:avLst/>
          </a:prstGeom>
          <a:solidFill>
            <a:srgbClr val="40D8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Strzałka w dół 14"/>
          <p:cNvSpPr/>
          <p:nvPr/>
        </p:nvSpPr>
        <p:spPr>
          <a:xfrm>
            <a:off x="4263337" y="2672064"/>
            <a:ext cx="576064" cy="720080"/>
          </a:xfrm>
          <a:prstGeom prst="downArrow">
            <a:avLst/>
          </a:prstGeom>
          <a:solidFill>
            <a:srgbClr val="40D8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Strzałka w dół 15"/>
          <p:cNvSpPr/>
          <p:nvPr/>
        </p:nvSpPr>
        <p:spPr>
          <a:xfrm>
            <a:off x="7166501" y="2672064"/>
            <a:ext cx="576064" cy="720080"/>
          </a:xfrm>
          <a:prstGeom prst="downArrow">
            <a:avLst/>
          </a:prstGeom>
          <a:solidFill>
            <a:srgbClr val="40D8D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9" name="Picture 34" descr="http://www.geticaooh.ro/i/photo/cityl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5" y="3550496"/>
            <a:ext cx="1782052" cy="13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r="42376"/>
          <a:stretch/>
        </p:blipFill>
        <p:spPr>
          <a:xfrm>
            <a:off x="6627895" y="3550496"/>
            <a:ext cx="1967403" cy="13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Blockout family is completed!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3"/>
          <a:stretch/>
        </p:blipFill>
        <p:spPr bwMode="auto">
          <a:xfrm>
            <a:off x="2372017" y="3550496"/>
            <a:ext cx="1968033" cy="130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6" name="Picture 4" descr="http://www.ikonos.pl/sites/default/files/foliepiaskowanie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68"/>
          <a:stretch/>
        </p:blipFill>
        <p:spPr bwMode="auto">
          <a:xfrm>
            <a:off x="4476950" y="3550496"/>
            <a:ext cx="1973526" cy="130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8" name="Picture 6" descr="http://www.ikonos.pl/sites/default/files/Foor%20graphic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/>
        </p:blipFill>
        <p:spPr bwMode="auto">
          <a:xfrm>
            <a:off x="2516573" y="5009882"/>
            <a:ext cx="4336920" cy="1274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/>
          <a:srcRect l="15880" r="11105"/>
          <a:stretch/>
        </p:blipFill>
        <p:spPr>
          <a:xfrm>
            <a:off x="6998049" y="5009882"/>
            <a:ext cx="1597249" cy="127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8"/>
          <a:srcRect l="29699"/>
          <a:stretch/>
        </p:blipFill>
        <p:spPr>
          <a:xfrm>
            <a:off x="453065" y="5001944"/>
            <a:ext cx="1918952" cy="128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8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531" y="1652505"/>
            <a:ext cx="802850" cy="8058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099" y="2662016"/>
            <a:ext cx="754656" cy="752474"/>
          </a:xfrm>
          <a:prstGeom prst="rect">
            <a:avLst/>
          </a:prstGeom>
        </p:spPr>
      </p:pic>
      <p:sp>
        <p:nvSpPr>
          <p:cNvPr id="6" name="pole tekstowe 1"/>
          <p:cNvSpPr txBox="1">
            <a:spLocks noChangeArrowheads="1"/>
          </p:cNvSpPr>
          <p:nvPr/>
        </p:nvSpPr>
        <p:spPr bwMode="auto">
          <a:xfrm>
            <a:off x="231239" y="1673002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800" dirty="0">
                <a:solidFill>
                  <a:schemeClr val="tx1"/>
                </a:solidFill>
              </a:rPr>
              <a:t>Surowce pochodzące od znanych europejskich dostawców (m.in. BASF)  spełniające wymogi dyrektywy REACH.</a:t>
            </a:r>
          </a:p>
        </p:txBody>
      </p:sp>
      <p:sp>
        <p:nvSpPr>
          <p:cNvPr id="7" name="pole tekstowe 2"/>
          <p:cNvSpPr txBox="1">
            <a:spLocks noChangeArrowheads="1"/>
          </p:cNvSpPr>
          <p:nvPr/>
        </p:nvSpPr>
        <p:spPr bwMode="auto">
          <a:xfrm>
            <a:off x="0" y="3734372"/>
            <a:ext cx="523163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1800" dirty="0">
                <a:solidFill>
                  <a:schemeClr val="tx1"/>
                </a:solidFill>
              </a:rPr>
              <a:t>Ograniczenie do minimum ilości stosowanych rozpuszczalników.  </a:t>
            </a:r>
          </a:p>
        </p:txBody>
      </p:sp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3306227" y="2701702"/>
            <a:ext cx="5543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800">
                <a:solidFill>
                  <a:schemeClr val="tx1"/>
                </a:solidFill>
              </a:rPr>
              <a:t>Zastosowanie do produkcji ekologicznych klejów opartych na wodnej bazie i naturalnych żywicach.</a:t>
            </a:r>
          </a:p>
        </p:txBody>
      </p:sp>
      <p:sp>
        <p:nvSpPr>
          <p:cNvPr id="9" name="pole tekstowe 4"/>
          <p:cNvSpPr txBox="1">
            <a:spLocks noChangeArrowheads="1"/>
          </p:cNvSpPr>
          <p:nvPr/>
        </p:nvSpPr>
        <p:spPr bwMode="auto">
          <a:xfrm>
            <a:off x="3280827" y="4700365"/>
            <a:ext cx="57546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800">
                <a:solidFill>
                  <a:schemeClr val="tx1"/>
                </a:solidFill>
              </a:rPr>
              <a:t>System redukujący ilość powstałych w procesie produkcyjnym lotnych związków organicznych (</a:t>
            </a:r>
            <a:r>
              <a:rPr lang="pl-PL" altLang="pl-PL" sz="1800" i="1">
                <a:solidFill>
                  <a:schemeClr val="tx1"/>
                </a:solidFill>
              </a:rPr>
              <a:t>VOC</a:t>
            </a:r>
            <a:r>
              <a:rPr lang="pl-PL" altLang="pl-PL" sz="180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10" name="pole tekstowe 5"/>
          <p:cNvSpPr txBox="1">
            <a:spLocks noChangeArrowheads="1"/>
          </p:cNvSpPr>
          <p:nvPr/>
        </p:nvSpPr>
        <p:spPr bwMode="auto">
          <a:xfrm>
            <a:off x="224889" y="5665565"/>
            <a:ext cx="5835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800">
                <a:solidFill>
                  <a:schemeClr val="tx1"/>
                </a:solidFill>
              </a:rPr>
              <a:t>Nieustanne poszukiwane nowych komponentów o najwyższej jakości i proekologicznych formulacjach. </a:t>
            </a:r>
          </a:p>
        </p:txBody>
      </p:sp>
      <p:sp>
        <p:nvSpPr>
          <p:cNvPr id="12" name="pole tekstowe 6"/>
          <p:cNvSpPr txBox="1">
            <a:spLocks noChangeArrowheads="1"/>
          </p:cNvSpPr>
          <p:nvPr/>
        </p:nvSpPr>
        <p:spPr bwMode="auto">
          <a:xfrm>
            <a:off x="3494625" y="471015"/>
            <a:ext cx="2087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Ekologia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210601" y="1644427"/>
            <a:ext cx="7060841" cy="776288"/>
          </a:xfrm>
          <a:prstGeom prst="roundRect">
            <a:avLst/>
          </a:prstGeom>
          <a:noFill/>
          <a:ln w="57150">
            <a:solidFill>
              <a:srgbClr val="47E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4" name="Prostokąt zaokrąglony 13"/>
          <p:cNvSpPr/>
          <p:nvPr/>
        </p:nvSpPr>
        <p:spPr>
          <a:xfrm>
            <a:off x="2575775" y="2636615"/>
            <a:ext cx="6386714" cy="777875"/>
          </a:xfrm>
          <a:prstGeom prst="roundRect">
            <a:avLst/>
          </a:prstGeom>
          <a:noFill/>
          <a:ln w="57150">
            <a:solidFill>
              <a:srgbClr val="47E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Prostokąt zaokrąglony 14"/>
          <p:cNvSpPr/>
          <p:nvPr/>
        </p:nvSpPr>
        <p:spPr>
          <a:xfrm>
            <a:off x="212189" y="3662140"/>
            <a:ext cx="5834063" cy="777875"/>
          </a:xfrm>
          <a:prstGeom prst="roundRect">
            <a:avLst/>
          </a:prstGeom>
          <a:noFill/>
          <a:ln w="57150">
            <a:solidFill>
              <a:srgbClr val="47E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Prostokąt zaokrąglony 15"/>
          <p:cNvSpPr/>
          <p:nvPr/>
        </p:nvSpPr>
        <p:spPr>
          <a:xfrm>
            <a:off x="2575775" y="4654327"/>
            <a:ext cx="6386714" cy="777875"/>
          </a:xfrm>
          <a:prstGeom prst="roundRect">
            <a:avLst/>
          </a:prstGeom>
          <a:noFill/>
          <a:ln w="57150">
            <a:solidFill>
              <a:srgbClr val="47E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Prostokąt zaokrąglony 16"/>
          <p:cNvSpPr/>
          <p:nvPr/>
        </p:nvSpPr>
        <p:spPr>
          <a:xfrm>
            <a:off x="177264" y="5608415"/>
            <a:ext cx="7094178" cy="777875"/>
          </a:xfrm>
          <a:prstGeom prst="roundRect">
            <a:avLst/>
          </a:prstGeom>
          <a:noFill/>
          <a:ln w="57150">
            <a:solidFill>
              <a:srgbClr val="47E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/>
          <a:srcRect l="10781" t="18383" r="5985" b="4141"/>
          <a:stretch/>
        </p:blipFill>
        <p:spPr>
          <a:xfrm>
            <a:off x="5032564" y="3712651"/>
            <a:ext cx="775807" cy="680532"/>
          </a:xfrm>
          <a:prstGeom prst="rect">
            <a:avLst/>
          </a:prstGeom>
        </p:spPr>
      </p:pic>
      <p:pic>
        <p:nvPicPr>
          <p:cNvPr id="22" name="Picture 2" descr="https://images.walter.com/webform/images/walter/icons/VOC_free_A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99" y="4725498"/>
            <a:ext cx="635532" cy="6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R&amp;D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39" y="5664771"/>
            <a:ext cx="1036319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9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1470141" y="258009"/>
            <a:ext cx="7210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oczyszczania powietrza </a:t>
            </a:r>
            <a:r>
              <a:rPr lang="pl-PL" altLang="pl-PL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poprocesowego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2" y="2001819"/>
            <a:ext cx="4295991" cy="322199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190454" y="2090041"/>
            <a:ext cx="32452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75000"/>
              <a:buFont typeface="Wingdings" panose="05000000000000000000" pitchFamily="2" charset="2"/>
              <a:buChar char="ü"/>
            </a:pPr>
            <a:r>
              <a:rPr lang="pl-P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Przepływ gazów 20 tys. m</a:t>
            </a:r>
            <a:r>
              <a:rPr lang="pl-PL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l-P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/godz.</a:t>
            </a:r>
          </a:p>
          <a:p>
            <a:pPr marL="285750" indent="-285750">
              <a:buSzPct val="175000"/>
              <a:buFont typeface="Wingdings" panose="05000000000000000000" pitchFamily="2" charset="2"/>
              <a:buChar char="ü"/>
            </a:pPr>
            <a:endParaRPr lang="pl-PL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175000"/>
              <a:buFont typeface="Wingdings" panose="05000000000000000000" pitchFamily="2" charset="2"/>
              <a:buChar char="ü"/>
            </a:pPr>
            <a:r>
              <a:rPr lang="pl-P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redukcja LZO w powietrzu </a:t>
            </a:r>
            <a:r>
              <a:rPr lang="pl-PL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poprocesowym</a:t>
            </a:r>
            <a:r>
              <a:rPr lang="pl-PL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pl-PL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  <a:endParaRPr lang="pl-P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37139" y="1428844"/>
            <a:ext cx="589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REGENERACYJNY DOPALACZ TERMICZNY</a:t>
            </a:r>
            <a:endParaRPr lang="pl-PL" b="1" dirty="0"/>
          </a:p>
        </p:txBody>
      </p:sp>
      <p:sp>
        <p:nvSpPr>
          <p:cNvPr id="8" name="Prostokąt 7"/>
          <p:cNvSpPr/>
          <p:nvPr/>
        </p:nvSpPr>
        <p:spPr>
          <a:xfrm>
            <a:off x="4739425" y="4023483"/>
            <a:ext cx="4597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Związki chemiczne, które w temperaturze 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293,15 K 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wykazują prężność par nie mniejszą 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niż 0,01 </a:t>
            </a:r>
            <a:r>
              <a:rPr lang="pl-PL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kPa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Związki chemiczne, które w warunkach ciśnienia  normalnego 101,3 </a:t>
            </a:r>
            <a:r>
              <a:rPr lang="pl-PL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kPa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charakteryzują się początkową temperaturą 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wrzenia 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mniejszą 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lub 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równą </a:t>
            </a:r>
            <a:r>
              <a:rPr lang="pl-PL" sz="1200" dirty="0">
                <a:latin typeface="Calibri" panose="020F0502020204030204" pitchFamily="34" charset="0"/>
                <a:cs typeface="Calibri" panose="020F0502020204030204" pitchFamily="34" charset="0"/>
              </a:rPr>
              <a:t>250 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°C </a:t>
            </a:r>
            <a:r>
              <a:rPr lang="pl-PL" sz="1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39425" y="3736163"/>
            <a:ext cx="4147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400" b="1" i="1" dirty="0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LZO</a:t>
            </a:r>
            <a:r>
              <a:rPr lang="pl-PL" sz="1400" dirty="0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(ang. </a:t>
            </a:r>
            <a:r>
              <a:rPr lang="pl-PL" sz="1400" i="1" dirty="0" err="1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VOCs</a:t>
            </a:r>
            <a:r>
              <a:rPr lang="pl-PL" sz="1400" i="1" dirty="0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pl-PL" sz="1400" i="1" dirty="0" err="1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volatile</a:t>
            </a:r>
            <a:r>
              <a:rPr lang="pl-PL" sz="1400" i="1" dirty="0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pl-PL" sz="1400" i="1" dirty="0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i="1" dirty="0" err="1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r>
              <a:rPr lang="pl-PL" sz="1400" dirty="0">
                <a:solidFill>
                  <a:srgbClr val="2C2C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lotne związki organiczne 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47185" y="5515677"/>
            <a:ext cx="8772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l-PL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Rozporządzenie 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Ministra środowiska z dnia 4 </a:t>
            </a:r>
            <a:r>
              <a:rPr lang="pl-PL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listopada 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2014 r. w sprawie standardów emisyjnych dla niektórych rodzajów instalacji, źródeł spalania paliw oraz urządzeń spalania lub współspalania odpadów (Dz. U. 2014 r., poz. 1546</a:t>
            </a:r>
            <a:r>
              <a:rPr lang="pl-PL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pl-PL" sz="1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l-PL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Rozporządzenie Ministra Gospodarki z dnia 16 stycznia 2007 r. w sprawie szczegółowych wymagań dotyczących ograniczenia emisji lotnych związków organicznych powstających w wyniku wykorzystywania rozpuszczalników organicznych w niektórych farbach i lakierach oraz preparatach do odnawiania pojazdów (Dz. U. 2013 r., poz. 1569 j.t.)</a:t>
            </a:r>
          </a:p>
        </p:txBody>
      </p:sp>
    </p:spTree>
    <p:extLst>
      <p:ext uri="{BB962C8B-B14F-4D97-AF65-F5344CB8AC3E}">
        <p14:creationId xmlns:p14="http://schemas.microsoft.com/office/powerpoint/2010/main" val="27534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37" y="1823097"/>
            <a:ext cx="7434623" cy="4089043"/>
          </a:xfrm>
          <a:prstGeom prst="rect">
            <a:avLst/>
          </a:prstGeom>
        </p:spPr>
      </p:pic>
      <p:sp>
        <p:nvSpPr>
          <p:cNvPr id="5" name="pole tekstowe 6"/>
          <p:cNvSpPr txBox="1">
            <a:spLocks noChangeArrowheads="1"/>
          </p:cNvSpPr>
          <p:nvPr/>
        </p:nvSpPr>
        <p:spPr bwMode="auto">
          <a:xfrm>
            <a:off x="1444383" y="425434"/>
            <a:ext cx="721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Regeneracyjny dopalacz termiczny</a:t>
            </a:r>
            <a:endParaRPr lang="pl-PL" altLang="pl-PL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6"/>
          <p:cNvSpPr txBox="1">
            <a:spLocks noChangeArrowheads="1"/>
          </p:cNvSpPr>
          <p:nvPr/>
        </p:nvSpPr>
        <p:spPr bwMode="auto">
          <a:xfrm>
            <a:off x="748924" y="425435"/>
            <a:ext cx="7210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altLang="pl-PL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Technologia </a:t>
            </a:r>
            <a:r>
              <a:rPr lang="pl-PL" altLang="pl-PL" sz="2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</a:t>
            </a:r>
            <a:r>
              <a:rPr lang="pl-PL" altLang="pl-PL" sz="28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</a:t>
            </a:r>
            <a:endParaRPr lang="pl-PL" altLang="pl-PL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a 22"/>
          <p:cNvGrpSpPr/>
          <p:nvPr/>
        </p:nvGrpSpPr>
        <p:grpSpPr>
          <a:xfrm>
            <a:off x="1557787" y="3734520"/>
            <a:ext cx="710282" cy="2550368"/>
            <a:chOff x="578992" y="2588301"/>
            <a:chExt cx="710282" cy="2550368"/>
          </a:xfrm>
        </p:grpSpPr>
        <p:sp>
          <p:nvSpPr>
            <p:cNvPr id="9" name="Prostokąt 8"/>
            <p:cNvSpPr/>
            <p:nvPr/>
          </p:nvSpPr>
          <p:spPr>
            <a:xfrm>
              <a:off x="901995" y="2588301"/>
              <a:ext cx="257578" cy="255001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Dowolny kształt 11"/>
            <p:cNvSpPr/>
            <p:nvPr/>
          </p:nvSpPr>
          <p:spPr>
            <a:xfrm>
              <a:off x="578992" y="2588302"/>
              <a:ext cx="387279" cy="2550367"/>
            </a:xfrm>
            <a:custGeom>
              <a:avLst/>
              <a:gdLst>
                <a:gd name="connsiteX0" fmla="*/ 0 w 387279"/>
                <a:gd name="connsiteY0" fmla="*/ 64745 h 2550367"/>
                <a:gd name="connsiteX1" fmla="*/ 12879 w 387279"/>
                <a:gd name="connsiteY1" fmla="*/ 2537489 h 2550367"/>
                <a:gd name="connsiteX2" fmla="*/ 12879 w 387279"/>
                <a:gd name="connsiteY2" fmla="*/ 2537489 h 2550367"/>
                <a:gd name="connsiteX3" fmla="*/ 373487 w 387279"/>
                <a:gd name="connsiteY3" fmla="*/ 2550367 h 2550367"/>
                <a:gd name="connsiteX4" fmla="*/ 373487 w 387279"/>
                <a:gd name="connsiteY4" fmla="*/ 2550367 h 2550367"/>
                <a:gd name="connsiteX5" fmla="*/ 360609 w 387279"/>
                <a:gd name="connsiteY5" fmla="*/ 2357184 h 2550367"/>
                <a:gd name="connsiteX6" fmla="*/ 334851 w 387279"/>
                <a:gd name="connsiteY6" fmla="*/ 2318548 h 2550367"/>
                <a:gd name="connsiteX7" fmla="*/ 257578 w 387279"/>
                <a:gd name="connsiteY7" fmla="*/ 2292790 h 2550367"/>
                <a:gd name="connsiteX8" fmla="*/ 231820 w 387279"/>
                <a:gd name="connsiteY8" fmla="*/ 2138243 h 2550367"/>
                <a:gd name="connsiteX9" fmla="*/ 218941 w 387279"/>
                <a:gd name="connsiteY9" fmla="*/ 2086728 h 2550367"/>
                <a:gd name="connsiteX10" fmla="*/ 270456 w 387279"/>
                <a:gd name="connsiteY10" fmla="*/ 2009455 h 2550367"/>
                <a:gd name="connsiteX11" fmla="*/ 296214 w 387279"/>
                <a:gd name="connsiteY11" fmla="*/ 1970818 h 2550367"/>
                <a:gd name="connsiteX12" fmla="*/ 334851 w 387279"/>
                <a:gd name="connsiteY12" fmla="*/ 1854908 h 2550367"/>
                <a:gd name="connsiteX13" fmla="*/ 347730 w 387279"/>
                <a:gd name="connsiteY13" fmla="*/ 1816272 h 2550367"/>
                <a:gd name="connsiteX14" fmla="*/ 373487 w 387279"/>
                <a:gd name="connsiteY14" fmla="*/ 1777635 h 2550367"/>
                <a:gd name="connsiteX15" fmla="*/ 373487 w 387279"/>
                <a:gd name="connsiteY15" fmla="*/ 1532936 h 2550367"/>
                <a:gd name="connsiteX16" fmla="*/ 334851 w 387279"/>
                <a:gd name="connsiteY16" fmla="*/ 1378390 h 2550367"/>
                <a:gd name="connsiteX17" fmla="*/ 309093 w 387279"/>
                <a:gd name="connsiteY17" fmla="*/ 1339753 h 2550367"/>
                <a:gd name="connsiteX18" fmla="*/ 257578 w 387279"/>
                <a:gd name="connsiteY18" fmla="*/ 1223843 h 2550367"/>
                <a:gd name="connsiteX19" fmla="*/ 244699 w 387279"/>
                <a:gd name="connsiteY19" fmla="*/ 1159449 h 2550367"/>
                <a:gd name="connsiteX20" fmla="*/ 193183 w 387279"/>
                <a:gd name="connsiteY20" fmla="*/ 1082176 h 2550367"/>
                <a:gd name="connsiteX21" fmla="*/ 206062 w 387279"/>
                <a:gd name="connsiteY21" fmla="*/ 940508 h 2550367"/>
                <a:gd name="connsiteX22" fmla="*/ 218941 w 387279"/>
                <a:gd name="connsiteY22" fmla="*/ 901872 h 2550367"/>
                <a:gd name="connsiteX23" fmla="*/ 231820 w 387279"/>
                <a:gd name="connsiteY23" fmla="*/ 850356 h 2550367"/>
                <a:gd name="connsiteX24" fmla="*/ 257578 w 387279"/>
                <a:gd name="connsiteY24" fmla="*/ 773083 h 2550367"/>
                <a:gd name="connsiteX25" fmla="*/ 296214 w 387279"/>
                <a:gd name="connsiteY25" fmla="*/ 695810 h 2550367"/>
                <a:gd name="connsiteX26" fmla="*/ 321972 w 387279"/>
                <a:gd name="connsiteY26" fmla="*/ 657173 h 2550367"/>
                <a:gd name="connsiteX27" fmla="*/ 373487 w 387279"/>
                <a:gd name="connsiteY27" fmla="*/ 541263 h 2550367"/>
                <a:gd name="connsiteX28" fmla="*/ 360609 w 387279"/>
                <a:gd name="connsiteY28" fmla="*/ 309443 h 2550367"/>
                <a:gd name="connsiteX29" fmla="*/ 347730 w 387279"/>
                <a:gd name="connsiteY29" fmla="*/ 270807 h 2550367"/>
                <a:gd name="connsiteX30" fmla="*/ 309093 w 387279"/>
                <a:gd name="connsiteY30" fmla="*/ 257928 h 2550367"/>
                <a:gd name="connsiteX31" fmla="*/ 270456 w 387279"/>
                <a:gd name="connsiteY31" fmla="*/ 180655 h 2550367"/>
                <a:gd name="connsiteX32" fmla="*/ 231820 w 387279"/>
                <a:gd name="connsiteY32" fmla="*/ 167776 h 2550367"/>
                <a:gd name="connsiteX33" fmla="*/ 193183 w 387279"/>
                <a:gd name="connsiteY33" fmla="*/ 129139 h 2550367"/>
                <a:gd name="connsiteX34" fmla="*/ 206062 w 387279"/>
                <a:gd name="connsiteY34" fmla="*/ 77624 h 2550367"/>
                <a:gd name="connsiteX35" fmla="*/ 206062 w 387279"/>
                <a:gd name="connsiteY35" fmla="*/ 26108 h 2550367"/>
                <a:gd name="connsiteX36" fmla="*/ 206062 w 387279"/>
                <a:gd name="connsiteY36" fmla="*/ 26108 h 2550367"/>
                <a:gd name="connsiteX37" fmla="*/ 90152 w 387279"/>
                <a:gd name="connsiteY37" fmla="*/ 13229 h 2550367"/>
                <a:gd name="connsiteX38" fmla="*/ 51516 w 387279"/>
                <a:gd name="connsiteY38" fmla="*/ 350 h 2550367"/>
                <a:gd name="connsiteX39" fmla="*/ 0 w 387279"/>
                <a:gd name="connsiteY39" fmla="*/ 64745 h 2550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7279" h="2550367">
                  <a:moveTo>
                    <a:pt x="0" y="64745"/>
                  </a:moveTo>
                  <a:lnTo>
                    <a:pt x="12879" y="2537489"/>
                  </a:lnTo>
                  <a:lnTo>
                    <a:pt x="12879" y="2537489"/>
                  </a:lnTo>
                  <a:lnTo>
                    <a:pt x="373487" y="2550367"/>
                  </a:lnTo>
                  <a:lnTo>
                    <a:pt x="373487" y="2550367"/>
                  </a:lnTo>
                  <a:cubicBezTo>
                    <a:pt x="381581" y="2477523"/>
                    <a:pt x="404095" y="2422411"/>
                    <a:pt x="360609" y="2357184"/>
                  </a:cubicBezTo>
                  <a:cubicBezTo>
                    <a:pt x="352023" y="2344305"/>
                    <a:pt x="347977" y="2326751"/>
                    <a:pt x="334851" y="2318548"/>
                  </a:cubicBezTo>
                  <a:cubicBezTo>
                    <a:pt x="311827" y="2304158"/>
                    <a:pt x="257578" y="2292790"/>
                    <a:pt x="257578" y="2292790"/>
                  </a:cubicBezTo>
                  <a:cubicBezTo>
                    <a:pt x="228819" y="2206514"/>
                    <a:pt x="256469" y="2298457"/>
                    <a:pt x="231820" y="2138243"/>
                  </a:cubicBezTo>
                  <a:cubicBezTo>
                    <a:pt x="229129" y="2120749"/>
                    <a:pt x="223234" y="2103900"/>
                    <a:pt x="218941" y="2086728"/>
                  </a:cubicBezTo>
                  <a:lnTo>
                    <a:pt x="270456" y="2009455"/>
                  </a:lnTo>
                  <a:cubicBezTo>
                    <a:pt x="279042" y="1996576"/>
                    <a:pt x="291319" y="1985502"/>
                    <a:pt x="296214" y="1970818"/>
                  </a:cubicBezTo>
                  <a:lnTo>
                    <a:pt x="334851" y="1854908"/>
                  </a:lnTo>
                  <a:cubicBezTo>
                    <a:pt x="339144" y="1842029"/>
                    <a:pt x="340200" y="1827568"/>
                    <a:pt x="347730" y="1816272"/>
                  </a:cubicBezTo>
                  <a:lnTo>
                    <a:pt x="373487" y="1777635"/>
                  </a:lnTo>
                  <a:cubicBezTo>
                    <a:pt x="391981" y="1648176"/>
                    <a:pt x="391774" y="1697524"/>
                    <a:pt x="373487" y="1532936"/>
                  </a:cubicBezTo>
                  <a:cubicBezTo>
                    <a:pt x="369624" y="1498171"/>
                    <a:pt x="354852" y="1408392"/>
                    <a:pt x="334851" y="1378390"/>
                  </a:cubicBezTo>
                  <a:cubicBezTo>
                    <a:pt x="326265" y="1365511"/>
                    <a:pt x="315380" y="1353898"/>
                    <a:pt x="309093" y="1339753"/>
                  </a:cubicBezTo>
                  <a:cubicBezTo>
                    <a:pt x="247785" y="1201811"/>
                    <a:pt x="315871" y="1311286"/>
                    <a:pt x="257578" y="1223843"/>
                  </a:cubicBezTo>
                  <a:cubicBezTo>
                    <a:pt x="253285" y="1202378"/>
                    <a:pt x="253757" y="1179377"/>
                    <a:pt x="244699" y="1159449"/>
                  </a:cubicBezTo>
                  <a:cubicBezTo>
                    <a:pt x="231889" y="1131267"/>
                    <a:pt x="193183" y="1082176"/>
                    <a:pt x="193183" y="1082176"/>
                  </a:cubicBezTo>
                  <a:cubicBezTo>
                    <a:pt x="197476" y="1034953"/>
                    <a:pt x="199356" y="987449"/>
                    <a:pt x="206062" y="940508"/>
                  </a:cubicBezTo>
                  <a:cubicBezTo>
                    <a:pt x="207982" y="927069"/>
                    <a:pt x="215212" y="914925"/>
                    <a:pt x="218941" y="901872"/>
                  </a:cubicBezTo>
                  <a:cubicBezTo>
                    <a:pt x="223804" y="884853"/>
                    <a:pt x="226734" y="867310"/>
                    <a:pt x="231820" y="850356"/>
                  </a:cubicBezTo>
                  <a:cubicBezTo>
                    <a:pt x="239622" y="824350"/>
                    <a:pt x="242518" y="795674"/>
                    <a:pt x="257578" y="773083"/>
                  </a:cubicBezTo>
                  <a:cubicBezTo>
                    <a:pt x="331401" y="662345"/>
                    <a:pt x="242888" y="802460"/>
                    <a:pt x="296214" y="695810"/>
                  </a:cubicBezTo>
                  <a:cubicBezTo>
                    <a:pt x="303136" y="681966"/>
                    <a:pt x="315685" y="671318"/>
                    <a:pt x="321972" y="657173"/>
                  </a:cubicBezTo>
                  <a:cubicBezTo>
                    <a:pt x="383280" y="519231"/>
                    <a:pt x="315194" y="628706"/>
                    <a:pt x="373487" y="541263"/>
                  </a:cubicBezTo>
                  <a:cubicBezTo>
                    <a:pt x="369194" y="463990"/>
                    <a:pt x="367946" y="386487"/>
                    <a:pt x="360609" y="309443"/>
                  </a:cubicBezTo>
                  <a:cubicBezTo>
                    <a:pt x="359322" y="295929"/>
                    <a:pt x="357329" y="280406"/>
                    <a:pt x="347730" y="270807"/>
                  </a:cubicBezTo>
                  <a:cubicBezTo>
                    <a:pt x="338130" y="261208"/>
                    <a:pt x="321972" y="262221"/>
                    <a:pt x="309093" y="257928"/>
                  </a:cubicBezTo>
                  <a:cubicBezTo>
                    <a:pt x="300609" y="232475"/>
                    <a:pt x="293153" y="198813"/>
                    <a:pt x="270456" y="180655"/>
                  </a:cubicBezTo>
                  <a:cubicBezTo>
                    <a:pt x="259855" y="172175"/>
                    <a:pt x="244699" y="172069"/>
                    <a:pt x="231820" y="167776"/>
                  </a:cubicBezTo>
                  <a:cubicBezTo>
                    <a:pt x="218941" y="154897"/>
                    <a:pt x="198187" y="146652"/>
                    <a:pt x="193183" y="129139"/>
                  </a:cubicBezTo>
                  <a:cubicBezTo>
                    <a:pt x="188320" y="112120"/>
                    <a:pt x="203867" y="95187"/>
                    <a:pt x="206062" y="77624"/>
                  </a:cubicBezTo>
                  <a:cubicBezTo>
                    <a:pt x="208192" y="60585"/>
                    <a:pt x="206062" y="43280"/>
                    <a:pt x="206062" y="26108"/>
                  </a:cubicBezTo>
                  <a:lnTo>
                    <a:pt x="206062" y="26108"/>
                  </a:lnTo>
                  <a:cubicBezTo>
                    <a:pt x="167425" y="21815"/>
                    <a:pt x="128497" y="19620"/>
                    <a:pt x="90152" y="13229"/>
                  </a:cubicBezTo>
                  <a:cubicBezTo>
                    <a:pt x="76761" y="10997"/>
                    <a:pt x="64828" y="-2312"/>
                    <a:pt x="51516" y="350"/>
                  </a:cubicBezTo>
                  <a:cubicBezTo>
                    <a:pt x="39609" y="2731"/>
                    <a:pt x="34344" y="17522"/>
                    <a:pt x="0" y="6474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/>
            <p:cNvSpPr/>
            <p:nvPr/>
          </p:nvSpPr>
          <p:spPr>
            <a:xfrm>
              <a:off x="980181" y="2588301"/>
              <a:ext cx="309093" cy="2550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" name="Prostokąt 13"/>
          <p:cNvSpPr/>
          <p:nvPr/>
        </p:nvSpPr>
        <p:spPr>
          <a:xfrm>
            <a:off x="4983926" y="3704612"/>
            <a:ext cx="515353" cy="255001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Dowolny kształt 14"/>
          <p:cNvSpPr/>
          <p:nvPr/>
        </p:nvSpPr>
        <p:spPr>
          <a:xfrm>
            <a:off x="4944357" y="3704259"/>
            <a:ext cx="387279" cy="2550367"/>
          </a:xfrm>
          <a:custGeom>
            <a:avLst/>
            <a:gdLst>
              <a:gd name="connsiteX0" fmla="*/ 0 w 387279"/>
              <a:gd name="connsiteY0" fmla="*/ 64745 h 2550367"/>
              <a:gd name="connsiteX1" fmla="*/ 12879 w 387279"/>
              <a:gd name="connsiteY1" fmla="*/ 2537489 h 2550367"/>
              <a:gd name="connsiteX2" fmla="*/ 12879 w 387279"/>
              <a:gd name="connsiteY2" fmla="*/ 2537489 h 2550367"/>
              <a:gd name="connsiteX3" fmla="*/ 373487 w 387279"/>
              <a:gd name="connsiteY3" fmla="*/ 2550367 h 2550367"/>
              <a:gd name="connsiteX4" fmla="*/ 373487 w 387279"/>
              <a:gd name="connsiteY4" fmla="*/ 2550367 h 2550367"/>
              <a:gd name="connsiteX5" fmla="*/ 360609 w 387279"/>
              <a:gd name="connsiteY5" fmla="*/ 2357184 h 2550367"/>
              <a:gd name="connsiteX6" fmla="*/ 334851 w 387279"/>
              <a:gd name="connsiteY6" fmla="*/ 2318548 h 2550367"/>
              <a:gd name="connsiteX7" fmla="*/ 257578 w 387279"/>
              <a:gd name="connsiteY7" fmla="*/ 2292790 h 2550367"/>
              <a:gd name="connsiteX8" fmla="*/ 231820 w 387279"/>
              <a:gd name="connsiteY8" fmla="*/ 2138243 h 2550367"/>
              <a:gd name="connsiteX9" fmla="*/ 218941 w 387279"/>
              <a:gd name="connsiteY9" fmla="*/ 2086728 h 2550367"/>
              <a:gd name="connsiteX10" fmla="*/ 270456 w 387279"/>
              <a:gd name="connsiteY10" fmla="*/ 2009455 h 2550367"/>
              <a:gd name="connsiteX11" fmla="*/ 296214 w 387279"/>
              <a:gd name="connsiteY11" fmla="*/ 1970818 h 2550367"/>
              <a:gd name="connsiteX12" fmla="*/ 334851 w 387279"/>
              <a:gd name="connsiteY12" fmla="*/ 1854908 h 2550367"/>
              <a:gd name="connsiteX13" fmla="*/ 347730 w 387279"/>
              <a:gd name="connsiteY13" fmla="*/ 1816272 h 2550367"/>
              <a:gd name="connsiteX14" fmla="*/ 373487 w 387279"/>
              <a:gd name="connsiteY14" fmla="*/ 1777635 h 2550367"/>
              <a:gd name="connsiteX15" fmla="*/ 373487 w 387279"/>
              <a:gd name="connsiteY15" fmla="*/ 1532936 h 2550367"/>
              <a:gd name="connsiteX16" fmla="*/ 334851 w 387279"/>
              <a:gd name="connsiteY16" fmla="*/ 1378390 h 2550367"/>
              <a:gd name="connsiteX17" fmla="*/ 309093 w 387279"/>
              <a:gd name="connsiteY17" fmla="*/ 1339753 h 2550367"/>
              <a:gd name="connsiteX18" fmla="*/ 257578 w 387279"/>
              <a:gd name="connsiteY18" fmla="*/ 1223843 h 2550367"/>
              <a:gd name="connsiteX19" fmla="*/ 244699 w 387279"/>
              <a:gd name="connsiteY19" fmla="*/ 1159449 h 2550367"/>
              <a:gd name="connsiteX20" fmla="*/ 193183 w 387279"/>
              <a:gd name="connsiteY20" fmla="*/ 1082176 h 2550367"/>
              <a:gd name="connsiteX21" fmla="*/ 206062 w 387279"/>
              <a:gd name="connsiteY21" fmla="*/ 940508 h 2550367"/>
              <a:gd name="connsiteX22" fmla="*/ 218941 w 387279"/>
              <a:gd name="connsiteY22" fmla="*/ 901872 h 2550367"/>
              <a:gd name="connsiteX23" fmla="*/ 231820 w 387279"/>
              <a:gd name="connsiteY23" fmla="*/ 850356 h 2550367"/>
              <a:gd name="connsiteX24" fmla="*/ 257578 w 387279"/>
              <a:gd name="connsiteY24" fmla="*/ 773083 h 2550367"/>
              <a:gd name="connsiteX25" fmla="*/ 296214 w 387279"/>
              <a:gd name="connsiteY25" fmla="*/ 695810 h 2550367"/>
              <a:gd name="connsiteX26" fmla="*/ 321972 w 387279"/>
              <a:gd name="connsiteY26" fmla="*/ 657173 h 2550367"/>
              <a:gd name="connsiteX27" fmla="*/ 373487 w 387279"/>
              <a:gd name="connsiteY27" fmla="*/ 541263 h 2550367"/>
              <a:gd name="connsiteX28" fmla="*/ 360609 w 387279"/>
              <a:gd name="connsiteY28" fmla="*/ 309443 h 2550367"/>
              <a:gd name="connsiteX29" fmla="*/ 347730 w 387279"/>
              <a:gd name="connsiteY29" fmla="*/ 270807 h 2550367"/>
              <a:gd name="connsiteX30" fmla="*/ 309093 w 387279"/>
              <a:gd name="connsiteY30" fmla="*/ 257928 h 2550367"/>
              <a:gd name="connsiteX31" fmla="*/ 270456 w 387279"/>
              <a:gd name="connsiteY31" fmla="*/ 180655 h 2550367"/>
              <a:gd name="connsiteX32" fmla="*/ 231820 w 387279"/>
              <a:gd name="connsiteY32" fmla="*/ 167776 h 2550367"/>
              <a:gd name="connsiteX33" fmla="*/ 193183 w 387279"/>
              <a:gd name="connsiteY33" fmla="*/ 129139 h 2550367"/>
              <a:gd name="connsiteX34" fmla="*/ 206062 w 387279"/>
              <a:gd name="connsiteY34" fmla="*/ 77624 h 2550367"/>
              <a:gd name="connsiteX35" fmla="*/ 206062 w 387279"/>
              <a:gd name="connsiteY35" fmla="*/ 26108 h 2550367"/>
              <a:gd name="connsiteX36" fmla="*/ 206062 w 387279"/>
              <a:gd name="connsiteY36" fmla="*/ 26108 h 2550367"/>
              <a:gd name="connsiteX37" fmla="*/ 90152 w 387279"/>
              <a:gd name="connsiteY37" fmla="*/ 13229 h 2550367"/>
              <a:gd name="connsiteX38" fmla="*/ 51516 w 387279"/>
              <a:gd name="connsiteY38" fmla="*/ 350 h 2550367"/>
              <a:gd name="connsiteX39" fmla="*/ 0 w 387279"/>
              <a:gd name="connsiteY39" fmla="*/ 64745 h 255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87279" h="2550367">
                <a:moveTo>
                  <a:pt x="0" y="64745"/>
                </a:moveTo>
                <a:lnTo>
                  <a:pt x="12879" y="2537489"/>
                </a:lnTo>
                <a:lnTo>
                  <a:pt x="12879" y="2537489"/>
                </a:lnTo>
                <a:lnTo>
                  <a:pt x="373487" y="2550367"/>
                </a:lnTo>
                <a:lnTo>
                  <a:pt x="373487" y="2550367"/>
                </a:lnTo>
                <a:cubicBezTo>
                  <a:pt x="381581" y="2477523"/>
                  <a:pt x="404095" y="2422411"/>
                  <a:pt x="360609" y="2357184"/>
                </a:cubicBezTo>
                <a:cubicBezTo>
                  <a:pt x="352023" y="2344305"/>
                  <a:pt x="347977" y="2326751"/>
                  <a:pt x="334851" y="2318548"/>
                </a:cubicBezTo>
                <a:cubicBezTo>
                  <a:pt x="311827" y="2304158"/>
                  <a:pt x="257578" y="2292790"/>
                  <a:pt x="257578" y="2292790"/>
                </a:cubicBezTo>
                <a:cubicBezTo>
                  <a:pt x="228819" y="2206514"/>
                  <a:pt x="256469" y="2298457"/>
                  <a:pt x="231820" y="2138243"/>
                </a:cubicBezTo>
                <a:cubicBezTo>
                  <a:pt x="229129" y="2120749"/>
                  <a:pt x="223234" y="2103900"/>
                  <a:pt x="218941" y="2086728"/>
                </a:cubicBezTo>
                <a:lnTo>
                  <a:pt x="270456" y="2009455"/>
                </a:lnTo>
                <a:cubicBezTo>
                  <a:pt x="279042" y="1996576"/>
                  <a:pt x="291319" y="1985502"/>
                  <a:pt x="296214" y="1970818"/>
                </a:cubicBezTo>
                <a:lnTo>
                  <a:pt x="334851" y="1854908"/>
                </a:lnTo>
                <a:cubicBezTo>
                  <a:pt x="339144" y="1842029"/>
                  <a:pt x="340200" y="1827568"/>
                  <a:pt x="347730" y="1816272"/>
                </a:cubicBezTo>
                <a:lnTo>
                  <a:pt x="373487" y="1777635"/>
                </a:lnTo>
                <a:cubicBezTo>
                  <a:pt x="391981" y="1648176"/>
                  <a:pt x="391774" y="1697524"/>
                  <a:pt x="373487" y="1532936"/>
                </a:cubicBezTo>
                <a:cubicBezTo>
                  <a:pt x="369624" y="1498171"/>
                  <a:pt x="354852" y="1408392"/>
                  <a:pt x="334851" y="1378390"/>
                </a:cubicBezTo>
                <a:cubicBezTo>
                  <a:pt x="326265" y="1365511"/>
                  <a:pt x="315380" y="1353898"/>
                  <a:pt x="309093" y="1339753"/>
                </a:cubicBezTo>
                <a:cubicBezTo>
                  <a:pt x="247785" y="1201811"/>
                  <a:pt x="315871" y="1311286"/>
                  <a:pt x="257578" y="1223843"/>
                </a:cubicBezTo>
                <a:cubicBezTo>
                  <a:pt x="253285" y="1202378"/>
                  <a:pt x="253757" y="1179377"/>
                  <a:pt x="244699" y="1159449"/>
                </a:cubicBezTo>
                <a:cubicBezTo>
                  <a:pt x="231889" y="1131267"/>
                  <a:pt x="193183" y="1082176"/>
                  <a:pt x="193183" y="1082176"/>
                </a:cubicBezTo>
                <a:cubicBezTo>
                  <a:pt x="197476" y="1034953"/>
                  <a:pt x="199356" y="987449"/>
                  <a:pt x="206062" y="940508"/>
                </a:cubicBezTo>
                <a:cubicBezTo>
                  <a:pt x="207982" y="927069"/>
                  <a:pt x="215212" y="914925"/>
                  <a:pt x="218941" y="901872"/>
                </a:cubicBezTo>
                <a:cubicBezTo>
                  <a:pt x="223804" y="884853"/>
                  <a:pt x="226734" y="867310"/>
                  <a:pt x="231820" y="850356"/>
                </a:cubicBezTo>
                <a:cubicBezTo>
                  <a:pt x="239622" y="824350"/>
                  <a:pt x="242518" y="795674"/>
                  <a:pt x="257578" y="773083"/>
                </a:cubicBezTo>
                <a:cubicBezTo>
                  <a:pt x="331401" y="662345"/>
                  <a:pt x="242888" y="802460"/>
                  <a:pt x="296214" y="695810"/>
                </a:cubicBezTo>
                <a:cubicBezTo>
                  <a:pt x="303136" y="681966"/>
                  <a:pt x="315685" y="671318"/>
                  <a:pt x="321972" y="657173"/>
                </a:cubicBezTo>
                <a:cubicBezTo>
                  <a:pt x="383280" y="519231"/>
                  <a:pt x="315194" y="628706"/>
                  <a:pt x="373487" y="541263"/>
                </a:cubicBezTo>
                <a:cubicBezTo>
                  <a:pt x="369194" y="463990"/>
                  <a:pt x="367946" y="386487"/>
                  <a:pt x="360609" y="309443"/>
                </a:cubicBezTo>
                <a:cubicBezTo>
                  <a:pt x="359322" y="295929"/>
                  <a:pt x="357329" y="280406"/>
                  <a:pt x="347730" y="270807"/>
                </a:cubicBezTo>
                <a:cubicBezTo>
                  <a:pt x="338130" y="261208"/>
                  <a:pt x="321972" y="262221"/>
                  <a:pt x="309093" y="257928"/>
                </a:cubicBezTo>
                <a:cubicBezTo>
                  <a:pt x="300609" y="232475"/>
                  <a:pt x="293153" y="198813"/>
                  <a:pt x="270456" y="180655"/>
                </a:cubicBezTo>
                <a:cubicBezTo>
                  <a:pt x="259855" y="172175"/>
                  <a:pt x="244699" y="172069"/>
                  <a:pt x="231820" y="167776"/>
                </a:cubicBezTo>
                <a:cubicBezTo>
                  <a:pt x="218941" y="154897"/>
                  <a:pt x="198187" y="146652"/>
                  <a:pt x="193183" y="129139"/>
                </a:cubicBezTo>
                <a:cubicBezTo>
                  <a:pt x="188320" y="112120"/>
                  <a:pt x="203867" y="95187"/>
                  <a:pt x="206062" y="77624"/>
                </a:cubicBezTo>
                <a:cubicBezTo>
                  <a:pt x="208192" y="60585"/>
                  <a:pt x="206062" y="43280"/>
                  <a:pt x="206062" y="26108"/>
                </a:cubicBezTo>
                <a:lnTo>
                  <a:pt x="206062" y="26108"/>
                </a:lnTo>
                <a:cubicBezTo>
                  <a:pt x="167425" y="21815"/>
                  <a:pt x="128497" y="19620"/>
                  <a:pt x="90152" y="13229"/>
                </a:cubicBezTo>
                <a:cubicBezTo>
                  <a:pt x="76761" y="10997"/>
                  <a:pt x="64828" y="-2312"/>
                  <a:pt x="51516" y="350"/>
                </a:cubicBezTo>
                <a:cubicBezTo>
                  <a:pt x="39609" y="2731"/>
                  <a:pt x="34344" y="17522"/>
                  <a:pt x="0" y="6474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5499279" y="3704261"/>
            <a:ext cx="309093" cy="25503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/>
          <p:cNvSpPr txBox="1"/>
          <p:nvPr/>
        </p:nvSpPr>
        <p:spPr>
          <a:xfrm>
            <a:off x="2797659" y="3979697"/>
            <a:ext cx="120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Powierzchnia ściany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2699724" y="4759292"/>
            <a:ext cx="120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Standardowy klej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2743090" y="5786840"/>
            <a:ext cx="1209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Folia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Łącznik prosty ze strzałką 34"/>
          <p:cNvCxnSpPr/>
          <p:nvPr/>
        </p:nvCxnSpPr>
        <p:spPr>
          <a:xfrm flipH="1">
            <a:off x="1751198" y="4193408"/>
            <a:ext cx="10319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>
            <a:stCxn id="26" idx="1"/>
            <a:endCxn id="13" idx="1"/>
          </p:cNvCxnSpPr>
          <p:nvPr/>
        </p:nvCxnSpPr>
        <p:spPr>
          <a:xfrm flipH="1">
            <a:off x="1958976" y="4990125"/>
            <a:ext cx="740748" cy="195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/>
          <p:nvPr/>
        </p:nvCxnSpPr>
        <p:spPr>
          <a:xfrm flipH="1">
            <a:off x="2177937" y="5925339"/>
            <a:ext cx="9387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41"/>
          <p:cNvSpPr txBox="1"/>
          <p:nvPr/>
        </p:nvSpPr>
        <p:spPr>
          <a:xfrm>
            <a:off x="6179025" y="4060642"/>
            <a:ext cx="1209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Powierzchnia ściany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6314148" y="4861414"/>
            <a:ext cx="1209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Klej Ultra </a:t>
            </a:r>
            <a:r>
              <a:rPr lang="pl-PL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Tack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6194262" y="5786840"/>
            <a:ext cx="1209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Folia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Łącznik prosty ze strzałką 44"/>
          <p:cNvCxnSpPr/>
          <p:nvPr/>
        </p:nvCxnSpPr>
        <p:spPr>
          <a:xfrm flipH="1">
            <a:off x="5176503" y="4270683"/>
            <a:ext cx="103199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/>
          <p:cNvCxnSpPr/>
          <p:nvPr/>
        </p:nvCxnSpPr>
        <p:spPr>
          <a:xfrm flipH="1">
            <a:off x="5410148" y="4999914"/>
            <a:ext cx="858484" cy="9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/>
          <p:cNvCxnSpPr/>
          <p:nvPr/>
        </p:nvCxnSpPr>
        <p:spPr>
          <a:xfrm flipH="1">
            <a:off x="5629109" y="5925339"/>
            <a:ext cx="9387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a 74"/>
          <p:cNvGrpSpPr/>
          <p:nvPr/>
        </p:nvGrpSpPr>
        <p:grpSpPr>
          <a:xfrm>
            <a:off x="334297" y="1679561"/>
            <a:ext cx="2915545" cy="1597142"/>
            <a:chOff x="334297" y="1679561"/>
            <a:chExt cx="2915545" cy="1597142"/>
          </a:xfrm>
        </p:grpSpPr>
        <p:sp>
          <p:nvSpPr>
            <p:cNvPr id="49" name="Sześcian 48"/>
            <p:cNvSpPr/>
            <p:nvPr/>
          </p:nvSpPr>
          <p:spPr>
            <a:xfrm>
              <a:off x="334297" y="2521776"/>
              <a:ext cx="2711550" cy="754927"/>
            </a:xfrm>
            <a:prstGeom prst="cube">
              <a:avLst>
                <a:gd name="adj" fmla="val 76923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Sześcian 49"/>
            <p:cNvSpPr/>
            <p:nvPr/>
          </p:nvSpPr>
          <p:spPr>
            <a:xfrm>
              <a:off x="436295" y="2115277"/>
              <a:ext cx="2711550" cy="754927"/>
            </a:xfrm>
            <a:prstGeom prst="cube">
              <a:avLst>
                <a:gd name="adj" fmla="val 76923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1" name="Sześcian 50"/>
            <p:cNvSpPr/>
            <p:nvPr/>
          </p:nvSpPr>
          <p:spPr>
            <a:xfrm>
              <a:off x="538292" y="1679561"/>
              <a:ext cx="2711550" cy="754927"/>
            </a:xfrm>
            <a:prstGeom prst="cube">
              <a:avLst>
                <a:gd name="adj" fmla="val 769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5629109" y="1387252"/>
            <a:ext cx="2901874" cy="1828940"/>
            <a:chOff x="5137996" y="1500739"/>
            <a:chExt cx="2901874" cy="1828940"/>
          </a:xfrm>
        </p:grpSpPr>
        <p:sp>
          <p:nvSpPr>
            <p:cNvPr id="53" name="Sześcian 52"/>
            <p:cNvSpPr/>
            <p:nvPr/>
          </p:nvSpPr>
          <p:spPr>
            <a:xfrm>
              <a:off x="5137996" y="2574752"/>
              <a:ext cx="2711550" cy="754927"/>
            </a:xfrm>
            <a:prstGeom prst="cube">
              <a:avLst>
                <a:gd name="adj" fmla="val 76923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Sześcian 53"/>
            <p:cNvSpPr/>
            <p:nvPr/>
          </p:nvSpPr>
          <p:spPr>
            <a:xfrm>
              <a:off x="5291680" y="1947287"/>
              <a:ext cx="2609552" cy="974402"/>
            </a:xfrm>
            <a:prstGeom prst="cube">
              <a:avLst>
                <a:gd name="adj" fmla="val 46215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5" name="Sześcian 54"/>
            <p:cNvSpPr/>
            <p:nvPr/>
          </p:nvSpPr>
          <p:spPr>
            <a:xfrm>
              <a:off x="5328320" y="1500739"/>
              <a:ext cx="2711550" cy="754927"/>
            </a:xfrm>
            <a:prstGeom prst="cube">
              <a:avLst>
                <a:gd name="adj" fmla="val 769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57" name="pole tekstowe 56"/>
          <p:cNvSpPr txBox="1"/>
          <p:nvPr/>
        </p:nvSpPr>
        <p:spPr>
          <a:xfrm>
            <a:off x="3528747" y="2861377"/>
            <a:ext cx="14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Papier podkładowy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pole tekstowe 57"/>
          <p:cNvSpPr txBox="1"/>
          <p:nvPr/>
        </p:nvSpPr>
        <p:spPr>
          <a:xfrm>
            <a:off x="4009179" y="2273941"/>
            <a:ext cx="14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Klej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4036179" y="1769001"/>
            <a:ext cx="149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Folia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Łącznik prosty ze strzałką 60"/>
          <p:cNvCxnSpPr/>
          <p:nvPr/>
        </p:nvCxnSpPr>
        <p:spPr>
          <a:xfrm flipH="1" flipV="1">
            <a:off x="3304575" y="1888965"/>
            <a:ext cx="55209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ze strzałką 62"/>
          <p:cNvCxnSpPr/>
          <p:nvPr/>
        </p:nvCxnSpPr>
        <p:spPr>
          <a:xfrm>
            <a:off x="4754229" y="1879628"/>
            <a:ext cx="62975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ze strzałką 64"/>
          <p:cNvCxnSpPr>
            <a:endCxn id="58" idx="3"/>
          </p:cNvCxnSpPr>
          <p:nvPr/>
        </p:nvCxnSpPr>
        <p:spPr>
          <a:xfrm>
            <a:off x="4590993" y="2412440"/>
            <a:ext cx="908286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ze strzałką 66"/>
          <p:cNvCxnSpPr>
            <a:stCxn id="58" idx="1"/>
          </p:cNvCxnSpPr>
          <p:nvPr/>
        </p:nvCxnSpPr>
        <p:spPr>
          <a:xfrm flipH="1" flipV="1">
            <a:off x="3227930" y="2412440"/>
            <a:ext cx="781249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y ze strzałką 68"/>
          <p:cNvCxnSpPr>
            <a:stCxn id="57" idx="1"/>
          </p:cNvCxnSpPr>
          <p:nvPr/>
        </p:nvCxnSpPr>
        <p:spPr>
          <a:xfrm flipH="1" flipV="1">
            <a:off x="2927114" y="2999876"/>
            <a:ext cx="60163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ze strzałką 70"/>
          <p:cNvCxnSpPr>
            <a:stCxn id="57" idx="3"/>
          </p:cNvCxnSpPr>
          <p:nvPr/>
        </p:nvCxnSpPr>
        <p:spPr>
          <a:xfrm flipV="1">
            <a:off x="5018847" y="2999876"/>
            <a:ext cx="59615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/>
          <p:cNvSpPr txBox="1"/>
          <p:nvPr/>
        </p:nvSpPr>
        <p:spPr>
          <a:xfrm>
            <a:off x="6537268" y="2390496"/>
            <a:ext cx="89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+60%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9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ski">
  <a:themeElements>
    <a:clrScheme name="Paski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aski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sk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578</Words>
  <Application>Microsoft Office PowerPoint</Application>
  <PresentationFormat>Pokaz na ekranie (4:3)</PresentationFormat>
  <Paragraphs>116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Corbel</vt:lpstr>
      <vt:lpstr>Wingdings</vt:lpstr>
      <vt:lpstr>Paski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Pochwała</dc:creator>
  <cp:lastModifiedBy>Monika Pochwała</cp:lastModifiedBy>
  <cp:revision>136</cp:revision>
  <dcterms:created xsi:type="dcterms:W3CDTF">2016-04-26T08:21:17Z</dcterms:created>
  <dcterms:modified xsi:type="dcterms:W3CDTF">2017-10-26T07:29:57Z</dcterms:modified>
</cp:coreProperties>
</file>